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5" r:id="rId1"/>
  </p:sldMasterIdLst>
  <p:notesMasterIdLst>
    <p:notesMasterId r:id="rId35"/>
  </p:notesMasterIdLst>
  <p:handoutMasterIdLst>
    <p:handoutMasterId r:id="rId36"/>
  </p:handoutMasterIdLst>
  <p:sldIdLst>
    <p:sldId id="256" r:id="rId2"/>
    <p:sldId id="354" r:id="rId3"/>
    <p:sldId id="321" r:id="rId4"/>
    <p:sldId id="265" r:id="rId5"/>
    <p:sldId id="289" r:id="rId6"/>
    <p:sldId id="356" r:id="rId7"/>
    <p:sldId id="335" r:id="rId8"/>
    <p:sldId id="281" r:id="rId9"/>
    <p:sldId id="280" r:id="rId10"/>
    <p:sldId id="262" r:id="rId11"/>
    <p:sldId id="285" r:id="rId12"/>
    <p:sldId id="261" r:id="rId13"/>
    <p:sldId id="286" r:id="rId14"/>
    <p:sldId id="282" r:id="rId15"/>
    <p:sldId id="314" r:id="rId16"/>
    <p:sldId id="264" r:id="rId17"/>
    <p:sldId id="275" r:id="rId18"/>
    <p:sldId id="358" r:id="rId19"/>
    <p:sldId id="315" r:id="rId20"/>
    <p:sldId id="357" r:id="rId21"/>
    <p:sldId id="266" r:id="rId22"/>
    <p:sldId id="267" r:id="rId23"/>
    <p:sldId id="260" r:id="rId24"/>
    <p:sldId id="272" r:id="rId25"/>
    <p:sldId id="351" r:id="rId26"/>
    <p:sldId id="318" r:id="rId27"/>
    <p:sldId id="273" r:id="rId28"/>
    <p:sldId id="287" r:id="rId29"/>
    <p:sldId id="319" r:id="rId30"/>
    <p:sldId id="359" r:id="rId31"/>
    <p:sldId id="271" r:id="rId32"/>
    <p:sldId id="274" r:id="rId33"/>
    <p:sldId id="27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4DE3A8-5F01-48A2-84E3-887843224AD8}">
  <a:tblStyle styleId="{334DE3A8-5F01-48A2-84E3-887843224AD8}" styleName="Table_0"/>
  <a:tblStyle styleId="{AF32A8AC-DC91-4917-B9E2-53A98C0ADC4E}" styleName="Table_1"/>
  <a:tblStyle styleId="{B5FBA229-500D-48D0-A467-6463F392230D}" styleName="Table_2"/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21"/>
    <p:restoredTop sz="84938"/>
  </p:normalViewPr>
  <p:slideViewPr>
    <p:cSldViewPr snapToGrid="0" snapToObjects="1">
      <p:cViewPr varScale="1">
        <p:scale>
          <a:sx n="125" d="100"/>
          <a:sy n="125" d="100"/>
        </p:scale>
        <p:origin x="1544" y="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51D37A-7B34-4782-B06B-D449B3982A67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4F2BDC-FB9F-4B0B-BC3B-99B291158612}">
      <dgm:prSet/>
      <dgm:spPr/>
      <dgm:t>
        <a:bodyPr/>
        <a:lstStyle/>
        <a:p>
          <a:r>
            <a:rPr lang="en-US" b="1"/>
            <a:t>Support our school Event(s):</a:t>
          </a:r>
          <a:endParaRPr lang="en-US"/>
        </a:p>
      </dgm:t>
    </dgm:pt>
    <dgm:pt modelId="{26C64B8E-BA98-45A3-9E4B-123A18DD44E1}" type="parTrans" cxnId="{0DCC7C71-A5C1-44EB-B4D3-52EF53420135}">
      <dgm:prSet/>
      <dgm:spPr/>
      <dgm:t>
        <a:bodyPr/>
        <a:lstStyle/>
        <a:p>
          <a:endParaRPr lang="en-US"/>
        </a:p>
      </dgm:t>
    </dgm:pt>
    <dgm:pt modelId="{5E0219EA-60C2-463B-9105-00FC901E2539}" type="sibTrans" cxnId="{0DCC7C71-A5C1-44EB-B4D3-52EF53420135}">
      <dgm:prSet/>
      <dgm:spPr/>
      <dgm:t>
        <a:bodyPr/>
        <a:lstStyle/>
        <a:p>
          <a:endParaRPr lang="en-US"/>
        </a:p>
      </dgm:t>
    </dgm:pt>
    <dgm:pt modelId="{2ECCA1D5-9E0E-4296-8AAF-4B110521F964}">
      <dgm:prSet/>
      <dgm:spPr/>
      <dgm:t>
        <a:bodyPr/>
        <a:lstStyle/>
        <a:p>
          <a:r>
            <a:rPr lang="en-US"/>
            <a:t>Occurs monthly (minimum)</a:t>
          </a:r>
        </a:p>
      </dgm:t>
    </dgm:pt>
    <dgm:pt modelId="{62CA963F-A4D0-46B8-BCAC-E5B06B208024}" type="parTrans" cxnId="{23A91FAD-71B8-4FCF-BDD6-7B6B46379154}">
      <dgm:prSet/>
      <dgm:spPr/>
      <dgm:t>
        <a:bodyPr/>
        <a:lstStyle/>
        <a:p>
          <a:endParaRPr lang="en-US"/>
        </a:p>
      </dgm:t>
    </dgm:pt>
    <dgm:pt modelId="{B44393B3-4756-49B5-B737-B372394BCE78}" type="sibTrans" cxnId="{23A91FAD-71B8-4FCF-BDD6-7B6B46379154}">
      <dgm:prSet/>
      <dgm:spPr/>
      <dgm:t>
        <a:bodyPr/>
        <a:lstStyle/>
        <a:p>
          <a:endParaRPr lang="en-US"/>
        </a:p>
      </dgm:t>
    </dgm:pt>
    <dgm:pt modelId="{701EC103-57EC-4C3C-B86E-B241E4BF613B}">
      <dgm:prSet/>
      <dgm:spPr/>
      <dgm:t>
        <a:bodyPr/>
        <a:lstStyle/>
        <a:p>
          <a:r>
            <a:rPr lang="en-US"/>
            <a:t>Some one campus others off campus</a:t>
          </a:r>
        </a:p>
      </dgm:t>
    </dgm:pt>
    <dgm:pt modelId="{AEC6B90B-6C91-4190-BE4A-7EDA11C68D1E}" type="parTrans" cxnId="{A0E08D68-AFB8-4D9B-A46D-3495CD367A6F}">
      <dgm:prSet/>
      <dgm:spPr/>
      <dgm:t>
        <a:bodyPr/>
        <a:lstStyle/>
        <a:p>
          <a:endParaRPr lang="en-US"/>
        </a:p>
      </dgm:t>
    </dgm:pt>
    <dgm:pt modelId="{D83E91F8-FE86-4BB9-9245-7F7A459E5C97}" type="sibTrans" cxnId="{A0E08D68-AFB8-4D9B-A46D-3495CD367A6F}">
      <dgm:prSet/>
      <dgm:spPr/>
      <dgm:t>
        <a:bodyPr/>
        <a:lstStyle/>
        <a:p>
          <a:endParaRPr lang="en-US"/>
        </a:p>
      </dgm:t>
    </dgm:pt>
    <dgm:pt modelId="{F1C166B0-BCD8-4F83-A852-E76AEA4131C8}">
      <dgm:prSet/>
      <dgm:spPr/>
      <dgm:t>
        <a:bodyPr/>
        <a:lstStyle/>
        <a:p>
          <a:r>
            <a:rPr lang="en-US"/>
            <a:t>Participation / Attendance Highly Encouraged</a:t>
          </a:r>
        </a:p>
      </dgm:t>
    </dgm:pt>
    <dgm:pt modelId="{299E6D05-45C3-4116-8514-C89E9AB713CF}" type="parTrans" cxnId="{2A6F18E5-62D1-40B6-9046-15276C877039}">
      <dgm:prSet/>
      <dgm:spPr/>
      <dgm:t>
        <a:bodyPr/>
        <a:lstStyle/>
        <a:p>
          <a:endParaRPr lang="en-US"/>
        </a:p>
      </dgm:t>
    </dgm:pt>
    <dgm:pt modelId="{A28E1733-83F6-4DEA-B10A-800481190BC9}" type="sibTrans" cxnId="{2A6F18E5-62D1-40B6-9046-15276C877039}">
      <dgm:prSet/>
      <dgm:spPr/>
      <dgm:t>
        <a:bodyPr/>
        <a:lstStyle/>
        <a:p>
          <a:endParaRPr lang="en-US"/>
        </a:p>
      </dgm:t>
    </dgm:pt>
    <dgm:pt modelId="{69F87976-5DB1-7845-A07F-920CCD6EF9AB}" type="pres">
      <dgm:prSet presAssocID="{A251D37A-7B34-4782-B06B-D449B3982A67}" presName="matrix" presStyleCnt="0">
        <dgm:presLayoutVars>
          <dgm:chMax val="1"/>
          <dgm:dir/>
          <dgm:resizeHandles val="exact"/>
        </dgm:presLayoutVars>
      </dgm:prSet>
      <dgm:spPr/>
    </dgm:pt>
    <dgm:pt modelId="{961DC100-858E-E349-9CC3-C96F03608D99}" type="pres">
      <dgm:prSet presAssocID="{A251D37A-7B34-4782-B06B-D449B3982A67}" presName="diamond" presStyleLbl="bgShp" presStyleIdx="0" presStyleCnt="1" custLinFactNeighborX="170" custLinFactNeighborY="-10609"/>
      <dgm:spPr/>
    </dgm:pt>
    <dgm:pt modelId="{D6989357-7E74-AA4B-A249-E5E7B84F2947}" type="pres">
      <dgm:prSet presAssocID="{A251D37A-7B34-4782-B06B-D449B3982A6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13A888-CCB4-3348-B493-D3B0018A6F0B}" type="pres">
      <dgm:prSet presAssocID="{A251D37A-7B34-4782-B06B-D449B3982A6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5A2245E-F3D1-7E49-B287-6345DC647365}" type="pres">
      <dgm:prSet presAssocID="{A251D37A-7B34-4782-B06B-D449B3982A6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FC0736A-C63E-9F42-9CCE-543698DCA9BD}" type="pres">
      <dgm:prSet presAssocID="{A251D37A-7B34-4782-B06B-D449B3982A6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51F6C2B-34D8-CF4F-950B-7DDCF5EBF0B2}" type="presOf" srcId="{701EC103-57EC-4C3C-B86E-B241E4BF613B}" destId="{05A2245E-F3D1-7E49-B287-6345DC647365}" srcOrd="0" destOrd="0" presId="urn:microsoft.com/office/officeart/2005/8/layout/matrix3"/>
    <dgm:cxn modelId="{A0E08D68-AFB8-4D9B-A46D-3495CD367A6F}" srcId="{A251D37A-7B34-4782-B06B-D449B3982A67}" destId="{701EC103-57EC-4C3C-B86E-B241E4BF613B}" srcOrd="2" destOrd="0" parTransId="{AEC6B90B-6C91-4190-BE4A-7EDA11C68D1E}" sibTransId="{D83E91F8-FE86-4BB9-9245-7F7A459E5C97}"/>
    <dgm:cxn modelId="{0DCC7C71-A5C1-44EB-B4D3-52EF53420135}" srcId="{A251D37A-7B34-4782-B06B-D449B3982A67}" destId="{334F2BDC-FB9F-4B0B-BC3B-99B291158612}" srcOrd="0" destOrd="0" parTransId="{26C64B8E-BA98-45A3-9E4B-123A18DD44E1}" sibTransId="{5E0219EA-60C2-463B-9105-00FC901E2539}"/>
    <dgm:cxn modelId="{70DAAD84-5C4E-0344-BB7F-FEA0FA9809FF}" type="presOf" srcId="{A251D37A-7B34-4782-B06B-D449B3982A67}" destId="{69F87976-5DB1-7845-A07F-920CCD6EF9AB}" srcOrd="0" destOrd="0" presId="urn:microsoft.com/office/officeart/2005/8/layout/matrix3"/>
    <dgm:cxn modelId="{23A91FAD-71B8-4FCF-BDD6-7B6B46379154}" srcId="{A251D37A-7B34-4782-B06B-D449B3982A67}" destId="{2ECCA1D5-9E0E-4296-8AAF-4B110521F964}" srcOrd="1" destOrd="0" parTransId="{62CA963F-A4D0-46B8-BCAC-E5B06B208024}" sibTransId="{B44393B3-4756-49B5-B737-B372394BCE78}"/>
    <dgm:cxn modelId="{E6F983C3-E44E-FF48-AAF7-7D3B0496B855}" type="presOf" srcId="{334F2BDC-FB9F-4B0B-BC3B-99B291158612}" destId="{D6989357-7E74-AA4B-A249-E5E7B84F2947}" srcOrd="0" destOrd="0" presId="urn:microsoft.com/office/officeart/2005/8/layout/matrix3"/>
    <dgm:cxn modelId="{3ADD11D0-F61D-8E47-A354-3DB5C422AF48}" type="presOf" srcId="{F1C166B0-BCD8-4F83-A852-E76AEA4131C8}" destId="{7FC0736A-C63E-9F42-9CCE-543698DCA9BD}" srcOrd="0" destOrd="0" presId="urn:microsoft.com/office/officeart/2005/8/layout/matrix3"/>
    <dgm:cxn modelId="{2A6F18E5-62D1-40B6-9046-15276C877039}" srcId="{A251D37A-7B34-4782-B06B-D449B3982A67}" destId="{F1C166B0-BCD8-4F83-A852-E76AEA4131C8}" srcOrd="3" destOrd="0" parTransId="{299E6D05-45C3-4116-8514-C89E9AB713CF}" sibTransId="{A28E1733-83F6-4DEA-B10A-800481190BC9}"/>
    <dgm:cxn modelId="{D08B2AE9-25BF-AE4E-B547-B2B94A5BC130}" type="presOf" srcId="{2ECCA1D5-9E0E-4296-8AAF-4B110521F964}" destId="{8913A888-CCB4-3348-B493-D3B0018A6F0B}" srcOrd="0" destOrd="0" presId="urn:microsoft.com/office/officeart/2005/8/layout/matrix3"/>
    <dgm:cxn modelId="{60FE1903-9B06-384E-B216-05CB43091AAD}" type="presParOf" srcId="{69F87976-5DB1-7845-A07F-920CCD6EF9AB}" destId="{961DC100-858E-E349-9CC3-C96F03608D99}" srcOrd="0" destOrd="0" presId="urn:microsoft.com/office/officeart/2005/8/layout/matrix3"/>
    <dgm:cxn modelId="{F5508677-3B09-0549-B827-83D394497D2A}" type="presParOf" srcId="{69F87976-5DB1-7845-A07F-920CCD6EF9AB}" destId="{D6989357-7E74-AA4B-A249-E5E7B84F2947}" srcOrd="1" destOrd="0" presId="urn:microsoft.com/office/officeart/2005/8/layout/matrix3"/>
    <dgm:cxn modelId="{BE2CDCCB-1A0D-8B4D-A261-0286558A68BA}" type="presParOf" srcId="{69F87976-5DB1-7845-A07F-920CCD6EF9AB}" destId="{8913A888-CCB4-3348-B493-D3B0018A6F0B}" srcOrd="2" destOrd="0" presId="urn:microsoft.com/office/officeart/2005/8/layout/matrix3"/>
    <dgm:cxn modelId="{01DDEAE0-E433-7F42-8EB8-6F2547F040A5}" type="presParOf" srcId="{69F87976-5DB1-7845-A07F-920CCD6EF9AB}" destId="{05A2245E-F3D1-7E49-B287-6345DC647365}" srcOrd="3" destOrd="0" presId="urn:microsoft.com/office/officeart/2005/8/layout/matrix3"/>
    <dgm:cxn modelId="{AFA7ACFA-D99A-A64A-8D32-488EBE9E32E3}" type="presParOf" srcId="{69F87976-5DB1-7845-A07F-920CCD6EF9AB}" destId="{7FC0736A-C63E-9F42-9CCE-543698DCA9B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DC100-858E-E349-9CC3-C96F03608D99}">
      <dsp:nvSpPr>
        <dsp:cNvPr id="0" name=""/>
        <dsp:cNvSpPr/>
      </dsp:nvSpPr>
      <dsp:spPr>
        <a:xfrm>
          <a:off x="498458" y="0"/>
          <a:ext cx="3725862" cy="372586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89357-7E74-AA4B-A249-E5E7B84F2947}">
      <dsp:nvSpPr>
        <dsp:cNvPr id="0" name=""/>
        <dsp:cNvSpPr/>
      </dsp:nvSpPr>
      <dsp:spPr>
        <a:xfrm>
          <a:off x="846081" y="353956"/>
          <a:ext cx="1453086" cy="145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Support our school Event(s):</a:t>
          </a:r>
          <a:endParaRPr lang="en-US" sz="1700" kern="1200"/>
        </a:p>
      </dsp:txBody>
      <dsp:txXfrm>
        <a:off x="917015" y="424890"/>
        <a:ext cx="1311218" cy="1311218"/>
      </dsp:txXfrm>
    </dsp:sp>
    <dsp:sp modelId="{8913A888-CCB4-3348-B493-D3B0018A6F0B}">
      <dsp:nvSpPr>
        <dsp:cNvPr id="0" name=""/>
        <dsp:cNvSpPr/>
      </dsp:nvSpPr>
      <dsp:spPr>
        <a:xfrm>
          <a:off x="2410943" y="353956"/>
          <a:ext cx="1453086" cy="145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Occurs monthly (minimum)</a:t>
          </a:r>
        </a:p>
      </dsp:txBody>
      <dsp:txXfrm>
        <a:off x="2481877" y="424890"/>
        <a:ext cx="1311218" cy="1311218"/>
      </dsp:txXfrm>
    </dsp:sp>
    <dsp:sp modelId="{05A2245E-F3D1-7E49-B287-6345DC647365}">
      <dsp:nvSpPr>
        <dsp:cNvPr id="0" name=""/>
        <dsp:cNvSpPr/>
      </dsp:nvSpPr>
      <dsp:spPr>
        <a:xfrm>
          <a:off x="846081" y="1918818"/>
          <a:ext cx="1453086" cy="145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Some one campus others off campus</a:t>
          </a:r>
        </a:p>
      </dsp:txBody>
      <dsp:txXfrm>
        <a:off x="917015" y="1989752"/>
        <a:ext cx="1311218" cy="1311218"/>
      </dsp:txXfrm>
    </dsp:sp>
    <dsp:sp modelId="{7FC0736A-C63E-9F42-9CCE-543698DCA9BD}">
      <dsp:nvSpPr>
        <dsp:cNvPr id="0" name=""/>
        <dsp:cNvSpPr/>
      </dsp:nvSpPr>
      <dsp:spPr>
        <a:xfrm>
          <a:off x="2410943" y="1918818"/>
          <a:ext cx="1453086" cy="1453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Participation / Attendance Highly Encouraged</a:t>
          </a:r>
        </a:p>
      </dsp:txBody>
      <dsp:txXfrm>
        <a:off x="2481877" y="1989752"/>
        <a:ext cx="1311218" cy="1311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Header Placeholder 1">
            <a:extLst>
              <a:ext uri="{FF2B5EF4-FFF2-40B4-BE49-F238E27FC236}">
                <a16:creationId xmlns:a16="http://schemas.microsoft.com/office/drawing/2014/main" id="{243B5D9B-D932-37A8-884E-734A538B563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3" name="Date Placeholder 2">
            <a:extLst>
              <a:ext uri="{FF2B5EF4-FFF2-40B4-BE49-F238E27FC236}">
                <a16:creationId xmlns:a16="http://schemas.microsoft.com/office/drawing/2014/main" id="{8FF596CF-C664-53EC-484D-03811FC61E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C6EDA0-2085-1642-899C-D7C9424BD328}" type="datetimeFigureOut">
              <a:rPr lang="en-US" altLang="en-US"/>
              <a:pPr>
                <a:defRPr/>
              </a:pPr>
              <a:t>8/3/22</a:t>
            </a:fld>
            <a:endParaRPr lang="en-US" altLang="en-US"/>
          </a:p>
        </p:txBody>
      </p:sp>
      <p:sp>
        <p:nvSpPr>
          <p:cNvPr id="10244" name="Footer Placeholder 3">
            <a:extLst>
              <a:ext uri="{FF2B5EF4-FFF2-40B4-BE49-F238E27FC236}">
                <a16:creationId xmlns:a16="http://schemas.microsoft.com/office/drawing/2014/main" id="{17A200B2-449E-3B01-FC9F-F31220845A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5" name="Slide Number Placeholder 4">
            <a:extLst>
              <a:ext uri="{FF2B5EF4-FFF2-40B4-BE49-F238E27FC236}">
                <a16:creationId xmlns:a16="http://schemas.microsoft.com/office/drawing/2014/main" id="{75753C81-D6DE-78C4-4872-A65390D0A0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9CF2E1-C722-284B-8F80-983E7AFA6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2">
            <a:extLst>
              <a:ext uri="{FF2B5EF4-FFF2-40B4-BE49-F238E27FC236}">
                <a16:creationId xmlns:a16="http://schemas.microsoft.com/office/drawing/2014/main" id="{322DA0E5-EBD8-0D0A-551B-08A5C0CC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1C276056-7480-E395-7A31-B0211BF6F0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43">
            <a:extLst>
              <a:ext uri="{FF2B5EF4-FFF2-40B4-BE49-F238E27FC236}">
                <a16:creationId xmlns:a16="http://schemas.microsoft.com/office/drawing/2014/main" id="{C7939856-5825-E623-FA00-D5F002F54A4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291" name="Shape 44">
            <a:extLst>
              <a:ext uri="{FF2B5EF4-FFF2-40B4-BE49-F238E27FC236}">
                <a16:creationId xmlns:a16="http://schemas.microsoft.com/office/drawing/2014/main" id="{43E82CA7-8116-AF16-2362-D8C85538472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11DAD1AD-2621-EB92-4B16-D3F4361C1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FE0FCF7C-6898-F0CF-CD6E-3DBF272988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Mizzi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288723FA-D4EF-3DE4-2922-D0D394F8A4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0805F87-6195-4C84-35EA-DF52F1F7FC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Mizzi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72F2C0B-116A-7116-B35F-4D3B3E9070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  <a:headEnd/>
            <a:tailEnd/>
          </a:ln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1583679-CECF-82B0-00F8-43CB8A23FCB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Mizzi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With family commitment and participation we have healthier and happier students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We stay connected.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Here is how our connections will look for behavior indicators….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Leads them to the handbook online to sig page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7A39F26-0F01-027B-B323-7CA85A4AE1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527E78-1A36-0B4C-8A19-A3CE5059D443}" type="slidenum">
              <a:rPr lang="en-US" altLang="en-US" sz="1400">
                <a:latin typeface="Comic Sans MS" panose="030F0902030302020204" pitchFamily="66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z="1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97">
            <a:extLst>
              <a:ext uri="{FF2B5EF4-FFF2-40B4-BE49-F238E27FC236}">
                <a16:creationId xmlns:a16="http://schemas.microsoft.com/office/drawing/2014/main" id="{A90621E8-B872-B450-48DD-A276FC73AE4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3011" name="Shape 98">
            <a:extLst>
              <a:ext uri="{FF2B5EF4-FFF2-40B4-BE49-F238E27FC236}">
                <a16:creationId xmlns:a16="http://schemas.microsoft.com/office/drawing/2014/main" id="{0519EBFD-B2DA-B1EB-87E4-60835E14C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MIZZI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171">
            <a:extLst>
              <a:ext uri="{FF2B5EF4-FFF2-40B4-BE49-F238E27FC236}">
                <a16:creationId xmlns:a16="http://schemas.microsoft.com/office/drawing/2014/main" id="{3FD9F47A-10BA-A186-2E3B-410FED932D1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5059" name="Shape 172">
            <a:extLst>
              <a:ext uri="{FF2B5EF4-FFF2-40B4-BE49-F238E27FC236}">
                <a16:creationId xmlns:a16="http://schemas.microsoft.com/office/drawing/2014/main" id="{39310122-0D20-68F8-10CF-E35957391CE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Mizzi – Please submit the last page of the handbook to your homeroom teacher to file.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Introductions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18EFB8D5-EF5C-43EC-8211-83BE0A4DF66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Introductions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A878F7F-A5D1-4000-BE83-628F09A84C2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Introductions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E6EFB03-922B-4716-9E36-A60C3DC0E81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109">
            <a:extLst>
              <a:ext uri="{FF2B5EF4-FFF2-40B4-BE49-F238E27FC236}">
                <a16:creationId xmlns:a16="http://schemas.microsoft.com/office/drawing/2014/main" id="{D0747531-D03A-4B51-9880-69D9AF9746D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5299" name="Shape 110">
            <a:extLst>
              <a:ext uri="{FF2B5EF4-FFF2-40B4-BE49-F238E27FC236}">
                <a16:creationId xmlns:a16="http://schemas.microsoft.com/office/drawing/2014/main" id="{6D0B0394-543F-10E3-D379-CD018F3DA5E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16">
            <a:extLst>
              <a:ext uri="{FF2B5EF4-FFF2-40B4-BE49-F238E27FC236}">
                <a16:creationId xmlns:a16="http://schemas.microsoft.com/office/drawing/2014/main" id="{DED401FF-F07A-E698-E750-48BD58996AD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7347" name="Shape 117">
            <a:extLst>
              <a:ext uri="{FF2B5EF4-FFF2-40B4-BE49-F238E27FC236}">
                <a16:creationId xmlns:a16="http://schemas.microsoft.com/office/drawing/2014/main" id="{DB17B8E7-44FF-1ACA-02A7-58605BA4950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55">
            <a:extLst>
              <a:ext uri="{FF2B5EF4-FFF2-40B4-BE49-F238E27FC236}">
                <a16:creationId xmlns:a16="http://schemas.microsoft.com/office/drawing/2014/main" id="{9E21372E-1585-B37D-1313-1B491F19039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339" name="Shape 56">
            <a:extLst>
              <a:ext uri="{FF2B5EF4-FFF2-40B4-BE49-F238E27FC236}">
                <a16:creationId xmlns:a16="http://schemas.microsoft.com/office/drawing/2014/main" id="{3793BD8E-E1DB-C314-53AD-50053EA1CAD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With teachers!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68">
            <a:extLst>
              <a:ext uri="{FF2B5EF4-FFF2-40B4-BE49-F238E27FC236}">
                <a16:creationId xmlns:a16="http://schemas.microsoft.com/office/drawing/2014/main" id="{999792B7-74B6-EA06-83CB-B7FE27A8C74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9395" name="Shape 69">
            <a:extLst>
              <a:ext uri="{FF2B5EF4-FFF2-40B4-BE49-F238E27FC236}">
                <a16:creationId xmlns:a16="http://schemas.microsoft.com/office/drawing/2014/main" id="{01CA7101-6BBB-CF3C-7037-41047E0046F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150">
            <a:extLst>
              <a:ext uri="{FF2B5EF4-FFF2-40B4-BE49-F238E27FC236}">
                <a16:creationId xmlns:a16="http://schemas.microsoft.com/office/drawing/2014/main" id="{3CD23852-DC0E-0479-1264-68C378C38DF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2467" name="Shape 151">
            <a:extLst>
              <a:ext uri="{FF2B5EF4-FFF2-40B4-BE49-F238E27FC236}">
                <a16:creationId xmlns:a16="http://schemas.microsoft.com/office/drawing/2014/main" id="{DD05A322-38DD-1DB6-78EB-2ED3A17CF41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8AFD6333-84EE-4915-8174-14DA0D0E02B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B454054B-D136-56A5-8792-7D146B48D2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6F34C78-5531-5A15-CA2A-EA829106CF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157">
            <a:extLst>
              <a:ext uri="{FF2B5EF4-FFF2-40B4-BE49-F238E27FC236}">
                <a16:creationId xmlns:a16="http://schemas.microsoft.com/office/drawing/2014/main" id="{D63357D5-42D5-7100-4EAA-7FBDC0AD6D3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8611" name="Shape 158">
            <a:extLst>
              <a:ext uri="{FF2B5EF4-FFF2-40B4-BE49-F238E27FC236}">
                <a16:creationId xmlns:a16="http://schemas.microsoft.com/office/drawing/2014/main" id="{4A9E8709-0AB5-3890-DA20-03B837053605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C67CA066-B5C9-026A-7FE5-49D51781DB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8513DC5E-B670-21A5-D46F-C462F6FD77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144">
            <a:extLst>
              <a:ext uri="{FF2B5EF4-FFF2-40B4-BE49-F238E27FC236}">
                <a16:creationId xmlns:a16="http://schemas.microsoft.com/office/drawing/2014/main" id="{A6FA3F53-D0B1-8668-A2B5-748BDF61A7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9875" name="Shape 145">
            <a:extLst>
              <a:ext uri="{FF2B5EF4-FFF2-40B4-BE49-F238E27FC236}">
                <a16:creationId xmlns:a16="http://schemas.microsoft.com/office/drawing/2014/main" id="{41DC4719-04CE-A670-1B9C-80D24BD91D2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165">
            <a:extLst>
              <a:ext uri="{FF2B5EF4-FFF2-40B4-BE49-F238E27FC236}">
                <a16:creationId xmlns:a16="http://schemas.microsoft.com/office/drawing/2014/main" id="{BB00CE63-160A-D85C-EE58-DAA53FCFF73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1923" name="Shape 166">
            <a:extLst>
              <a:ext uri="{FF2B5EF4-FFF2-40B4-BE49-F238E27FC236}">
                <a16:creationId xmlns:a16="http://schemas.microsoft.com/office/drawing/2014/main" id="{7E6D2175-0170-ABBC-5161-92F5EA90DE15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hape 177">
            <a:extLst>
              <a:ext uri="{FF2B5EF4-FFF2-40B4-BE49-F238E27FC236}">
                <a16:creationId xmlns:a16="http://schemas.microsoft.com/office/drawing/2014/main" id="{D9CF9CBA-3B54-4E6C-0FBC-C09845384D0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3971" name="Shape 178">
            <a:extLst>
              <a:ext uri="{FF2B5EF4-FFF2-40B4-BE49-F238E27FC236}">
                <a16:creationId xmlns:a16="http://schemas.microsoft.com/office/drawing/2014/main" id="{8D5D2508-C638-8E0D-A50B-945AF981BFE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03">
            <a:extLst>
              <a:ext uri="{FF2B5EF4-FFF2-40B4-BE49-F238E27FC236}">
                <a16:creationId xmlns:a16="http://schemas.microsoft.com/office/drawing/2014/main" id="{22801AC5-A39D-6FC8-2562-350E2EA46A2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6387" name="Shape 104">
            <a:extLst>
              <a:ext uri="{FF2B5EF4-FFF2-40B4-BE49-F238E27FC236}">
                <a16:creationId xmlns:a16="http://schemas.microsoft.com/office/drawing/2014/main" id="{D828E07A-91C0-AB12-E8FA-2E20764E5E2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Introductions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E2B7CC7A-1C3A-43A8-8564-1D20E5FAD7A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157">
            <a:extLst>
              <a:ext uri="{FF2B5EF4-FFF2-40B4-BE49-F238E27FC236}">
                <a16:creationId xmlns:a16="http://schemas.microsoft.com/office/drawing/2014/main" id="{FFAE00A8-94DC-C84C-2EF9-0F043959EB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Shape 158">
            <a:extLst>
              <a:ext uri="{FF2B5EF4-FFF2-40B4-BE49-F238E27FC236}">
                <a16:creationId xmlns:a16="http://schemas.microsoft.com/office/drawing/2014/main" id="{430E48FC-5E35-6F2C-A586-B6F1D8D4636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HARRIS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847E62B-D2AD-BF19-3573-A96468C4B9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5FCC2B1-E520-F458-9BAE-F6434B518A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HARRIS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82">
            <a:extLst>
              <a:ext uri="{FF2B5EF4-FFF2-40B4-BE49-F238E27FC236}">
                <a16:creationId xmlns:a16="http://schemas.microsoft.com/office/drawing/2014/main" id="{49EAADA6-A5CA-F96E-E29A-0122DAA06FE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Shape 83">
            <a:extLst>
              <a:ext uri="{FF2B5EF4-FFF2-40B4-BE49-F238E27FC236}">
                <a16:creationId xmlns:a16="http://schemas.microsoft.com/office/drawing/2014/main" id="{7B971DB3-6220-FF66-CE64-8353BE5E519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Mizzi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E1260C6-EF16-75B0-97F9-CFEA1898E4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95F2DC2-3C15-8C0F-BC5C-D0E8CF9B96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MIZZI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76">
            <a:extLst>
              <a:ext uri="{FF2B5EF4-FFF2-40B4-BE49-F238E27FC236}">
                <a16:creationId xmlns:a16="http://schemas.microsoft.com/office/drawing/2014/main" id="{774E346D-732D-A680-BA91-EAFF6A557AD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4819" name="Shape 77">
            <a:extLst>
              <a:ext uri="{FF2B5EF4-FFF2-40B4-BE49-F238E27FC236}">
                <a16:creationId xmlns:a16="http://schemas.microsoft.com/office/drawing/2014/main" id="{05B92B70-4F66-096A-920E-455959B65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MIZZI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E33FF-6D45-06A4-3128-36BFA1EDF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74209-53B4-F266-5E83-8772A97AE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A847-3206-8545-36F3-6703D24AA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EBB1-AB36-D62A-E086-C1EA6E0A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13717-3A1D-C655-C513-56CE9FF7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F94C3-D229-7A4A-B6F8-B8ED4EC1C4E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6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0728-299C-BACC-9CE9-49140A68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B763F-6832-B994-5E44-BD9D6655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22EB2-82E1-38C8-32C9-E5D623532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2EB67-3657-345B-AD5E-EEDFFD34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4D6D-1CFA-80DC-E46A-72F5E506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6189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0F844-BA11-8AB9-E068-5C2A7F246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EE336-A55D-8212-B78E-F2ACFD68B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696CB-D307-42D0-4E07-ABBACA46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F403C-9EA0-026F-5855-6C2554FC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BB52-D3F8-430D-4681-E7FAC386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094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CAE2A3F8-EC60-CA7B-6315-B5A65807C03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B1D4D0-CEFF-FF49-9A11-0D3994BDB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99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C973-8988-CB66-5B11-A9419983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6F479-4994-DEF1-7E24-DF86B8083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B85D5-3886-DFA3-F5BD-8F88BB42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87C0E-3F31-D630-E039-665F6D1D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B6869-7B94-91AB-6414-1B322133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E1977-353D-4556-9B0E-2B0C6399D5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74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8D18-5EA4-D1FE-9B3D-EB360AFB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0BA1E-8524-889E-A12E-A2C1136DC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CD58F-606F-87E0-8949-ED465CD0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D2D2-4B69-8C30-CAAF-BBBB75E7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66FB0-84A0-DE8E-4848-81037CF4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8948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D015-9CCD-0F73-066D-93456726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CE4A9-6A83-60D5-AC85-4489519D7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9EBDE-3895-0E8E-3BD6-07D810762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7EA7E-083B-BB20-09D4-16896F39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DBAA7-3532-C365-D09B-D6828967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881E9-23BE-93CB-ED00-56B3848A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7EF9A7-6245-D343-9DB2-FFE8E38383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14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EE9F-BE72-B38B-0982-609258DA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26CD-0C02-A2C9-D98E-19AF13795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94147-1A8C-0A51-B4FC-91DF8EEC9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F3CC0-80F6-F017-D254-4D5B16187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7684F-06FE-71C9-7AE3-F6A9FA731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CA5804-B264-9E5A-8CB4-5FCE7682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D0CCC-2728-E811-307E-91ADEBF5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5FE787-687B-1CD9-AFD6-632C7CAB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28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41F9-6C17-F5D6-A05F-D4973F9C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17986-CBF6-CFB1-F053-5E274D61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F41F6-DA6D-BEE8-F485-F2DC58A0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0C465-189D-710C-AFDA-7C9D0F42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21B93-D162-234D-8C07-696700BC3A5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1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66254-8C1D-2E5A-44DD-7A70D78C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8ED74-94B5-A8CE-D49B-65C69F77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C8E1E-50D1-B2B2-3A6C-29F961B0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0EF7F-316C-514A-829C-314C877862D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04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EDEF-6BC9-D88A-4E20-0961A2E4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B26C7-321C-19E3-E4B4-B189C85A1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B3E06-7A76-5980-2195-E940E7E64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D6862-ACD9-F9EB-5375-874B3005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4A3F-3964-0D12-6F18-99FE165F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E062A-F765-2940-0C6B-EB94FF92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1723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33F8-8F02-EF36-7374-0AB3A36F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C7D22-41BC-8FE7-9A64-D82E28253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E545C-0428-4B47-8CB6-76486D1A0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C6B72-3C97-1AB5-A6E7-11CB40FE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20B68-4474-737E-6D8A-D05EE2F9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F4B87-4B33-1B03-4CC4-717ED8CA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6420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EE96B7-2833-397B-D888-E2946809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F945C-6E4F-EAA6-64E2-88F992B2A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0896C-45CE-5FA8-6BD4-AF2637B88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833A1-40EC-B544-B9E3-17C217D23352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1C41-F5DD-9F79-0CAA-35F8B1710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596C8-8E5B-005D-7F1D-374FBEF2C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E566D5-C490-3D4B-B7A5-FC36E31112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03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batampa.bridgeprepacademy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bcolquitt@bridgeptampa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bcolquitt@bridgepreptampa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blogs.trb.com/community/news/davie/forum/going%20green.jpg&amp;imgrefurl=http://blogs.trb.com/community/news/davie/forum/2009/08/&amp;usg=__jEVnwTwgFdZzOIjLNmo_LLnMVGw=&amp;h=349&amp;w=302&amp;sz=17&amp;hl=en&amp;start=4&amp;sig2=2y_fysrSAFF97LCkQPMcdg&amp;um=1&amp;itbs=1&amp;tbnid=cq1_S6-D8EFTJM:&amp;tbnh=120&amp;tbnw=104&amp;prev=/images?q=going+green&amp;um=1&amp;hl=en&amp;sa=X&amp;rlz=1T4ACAW_enUS353US354&amp;tbs=isch:1&amp;ei=Adw-TOj9A8KC8gbaooGvC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/imgres?imgurl=http://slowvelder.files.wordpress.com/2010/05/recycle20reuse20reduce.jpg&amp;imgrefurl=http://slowvelder.wordpress.com/2010/05/14/why-recycling-matters/&amp;usg=__04EVVt5FZHXvWLNFhLn50PI6gFY=&amp;h=325&amp;w=325&amp;sz=49&amp;hl=en&amp;start=49&amp;sig2=jwOFs_ZX9PmZPI8u8zkEXw&amp;um=1&amp;itbs=1&amp;tbnid=DzN08om6ID_TRM:&amp;tbnh=118&amp;tbnw=118&amp;prev=/images?q=recycle+images&amp;start=40&amp;um=1&amp;hl=en&amp;sa=N&amp;rlz=1T4ACAW_enUS353US354&amp;ndsp=20&amp;tbs=isch:1&amp;ei=Udw-TIKdCcT58AafpKTBCg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1273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6" name="Freeform: Shape 11275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065738" cy="514385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8" name="Freeform: Shape 11277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4465335" cy="514385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6" name="Shape 41">
            <a:extLst>
              <a:ext uri="{FF2B5EF4-FFF2-40B4-BE49-F238E27FC236}">
                <a16:creationId xmlns:a16="http://schemas.microsoft.com/office/drawing/2014/main" id="{661BA5E0-549F-B449-0E55-4745289827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5413" y="2043684"/>
            <a:ext cx="2885249" cy="138023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defTabSz="914400">
              <a:spcBef>
                <a:spcPts val="1000"/>
              </a:spcBef>
              <a:buClr>
                <a:srgbClr val="2388DB"/>
              </a:buClr>
            </a:pPr>
            <a:r>
              <a:rPr lang="en-US" altLang="en-US" sz="3700" dirty="0" err="1"/>
              <a:t>BridgePrep</a:t>
            </a:r>
            <a:r>
              <a:rPr lang="en-US" altLang="en-US" sz="3700" dirty="0"/>
              <a:t> of Tampa – Orientation</a:t>
            </a:r>
          </a:p>
          <a:p>
            <a:pPr algn="l" defTabSz="914400">
              <a:spcBef>
                <a:spcPts val="1000"/>
              </a:spcBef>
              <a:buClr>
                <a:srgbClr val="2388DB"/>
              </a:buClr>
            </a:pPr>
            <a:endParaRPr lang="en-US" altLang="en-US" sz="3700" dirty="0"/>
          </a:p>
          <a:p>
            <a:pPr defTabSz="914400">
              <a:spcBef>
                <a:spcPts val="1000"/>
              </a:spcBef>
              <a:buClr>
                <a:srgbClr val="2388DB"/>
              </a:buClr>
            </a:pPr>
            <a:r>
              <a:rPr lang="en-US" altLang="en-US" sz="3700" b="1" dirty="0"/>
              <a:t>Committed to Excellence</a:t>
            </a:r>
          </a:p>
          <a:p>
            <a:pPr algn="l" defTabSz="914400">
              <a:spcBef>
                <a:spcPts val="1000"/>
              </a:spcBef>
              <a:buClr>
                <a:srgbClr val="2388DB"/>
              </a:buClr>
            </a:pPr>
            <a:endParaRPr lang="en-US" altLang="en-US" sz="1200" dirty="0"/>
          </a:p>
        </p:txBody>
      </p:sp>
      <p:pic>
        <p:nvPicPr>
          <p:cNvPr id="11269" name="Picture 6" descr="Image result for sacs accredited">
            <a:extLst>
              <a:ext uri="{FF2B5EF4-FFF2-40B4-BE49-F238E27FC236}">
                <a16:creationId xmlns:a16="http://schemas.microsoft.com/office/drawing/2014/main" id="{80CBAD42-51FC-07D3-A117-85C6FFB07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04" y="395981"/>
            <a:ext cx="899698" cy="4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875677D-118A-EFDA-7CB3-545A71AC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10" y="561919"/>
            <a:ext cx="3929357" cy="1277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8FB845-B894-4A94-A3A8-07070DD8B197}"/>
              </a:ext>
            </a:extLst>
          </p:cNvPr>
          <p:cNvSpPr/>
          <p:nvPr/>
        </p:nvSpPr>
        <p:spPr>
          <a:xfrm>
            <a:off x="3275467" y="4258415"/>
            <a:ext cx="568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SACS Accredited High Performing Charter School - "Where Learning Is A Journey"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29704">
            <a:extLst>
              <a:ext uri="{FF2B5EF4-FFF2-40B4-BE49-F238E27FC236}">
                <a16:creationId xmlns:a16="http://schemas.microsoft.com/office/drawing/2014/main" id="{95724071-AC7B-4A67-934B-CD7F9074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429"/>
            <a:ext cx="9143999" cy="13919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id="{EAD462EA-92C8-1B9D-E418-17034A25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874838"/>
            <a:ext cx="78867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300" i="1" dirty="0">
                <a:solidFill>
                  <a:schemeClr val="tx1"/>
                </a:solidFill>
              </a:rPr>
              <a:t>PARENT TEACHER COMMITTEE &amp; STUDENT ADVISORY</a:t>
            </a:r>
          </a:p>
        </p:txBody>
      </p:sp>
      <p:sp>
        <p:nvSpPr>
          <p:cNvPr id="29698" name="Shape 79">
            <a:extLst>
              <a:ext uri="{FF2B5EF4-FFF2-40B4-BE49-F238E27FC236}">
                <a16:creationId xmlns:a16="http://schemas.microsoft.com/office/drawing/2014/main" id="{5C84278E-B8A2-BE0D-F76B-B37DD68349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Parent Active in Volunteering for Education</a:t>
            </a:r>
          </a:p>
        </p:txBody>
      </p:sp>
      <p:sp>
        <p:nvSpPr>
          <p:cNvPr id="29699" name="Shape 80">
            <a:extLst>
              <a:ext uri="{FF2B5EF4-FFF2-40B4-BE49-F238E27FC236}">
                <a16:creationId xmlns:a16="http://schemas.microsoft.com/office/drawing/2014/main" id="{47AFE81B-B126-4B5B-0DDA-46EA07AE00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2208213"/>
            <a:ext cx="7886700" cy="2424113"/>
          </a:xfrm>
        </p:spPr>
        <p:txBody>
          <a:bodyPr wrap="square" anchor="t">
            <a:normAutofit/>
          </a:bodyPr>
          <a:lstStyle/>
          <a:p>
            <a:pPr marL="457200" indent="-381000" eaLnBrk="1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●"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Required 20 volunteer hours (prior to last day of school)</a:t>
            </a:r>
          </a:p>
          <a:p>
            <a:pPr marL="457200" indent="-381000" eaLnBrk="1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●"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SDHC paperwork required talk to front office</a:t>
            </a:r>
          </a:p>
          <a:p>
            <a:pPr marL="457200" indent="-381000" eaLnBrk="1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●"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SDHC Volunteer Clearance are needed to interact with any student on campus during school events and hours</a:t>
            </a:r>
          </a:p>
          <a:p>
            <a:pPr marL="457200" indent="-381000" eaLnBrk="1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●"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Please keep a log of your hours via the front office book</a:t>
            </a:r>
          </a:p>
          <a:p>
            <a:pPr marL="457200" indent="-381000" eaLnBrk="1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●"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Ways to Volunteer on page 27 on the Parent/Student Handbook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Rectangle 3175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itle 1">
            <a:extLst>
              <a:ext uri="{FF2B5EF4-FFF2-40B4-BE49-F238E27FC236}">
                <a16:creationId xmlns:a16="http://schemas.microsoft.com/office/drawing/2014/main" id="{D2FC0630-50F8-E149-99AA-C6B005C764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alt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SDHC Volunteer Required Form Clearance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F6166B4D-0FE7-5062-2332-67510D1EB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2096588"/>
            <a:ext cx="8178799" cy="16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71">
            <a:extLst>
              <a:ext uri="{FF2B5EF4-FFF2-40B4-BE49-F238E27FC236}">
                <a16:creationId xmlns:a16="http://schemas.microsoft.com/office/drawing/2014/main" id="{2C0D9B29-E044-6A6D-7C07-65DEF985F6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06363"/>
            <a:ext cx="8229600" cy="8572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 -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Parent Teacher Committee</a:t>
            </a:r>
          </a:p>
        </p:txBody>
      </p:sp>
      <p:pic>
        <p:nvPicPr>
          <p:cNvPr id="33795" name="Shape 72">
            <a:extLst>
              <a:ext uri="{FF2B5EF4-FFF2-40B4-BE49-F238E27FC236}">
                <a16:creationId xmlns:a16="http://schemas.microsoft.com/office/drawing/2014/main" id="{0691FACE-F202-BA37-3CB0-975967FF0E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419225"/>
            <a:ext cx="4262437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hape 73">
            <a:extLst>
              <a:ext uri="{FF2B5EF4-FFF2-40B4-BE49-F238E27FC236}">
                <a16:creationId xmlns:a16="http://schemas.microsoft.com/office/drawing/2014/main" id="{1AFE19BA-9DF6-53EE-0F2F-DCCA0511B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1419225"/>
            <a:ext cx="345281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u="sng">
                <a:solidFill>
                  <a:srgbClr val="FF0000"/>
                </a:solidFill>
              </a:rPr>
              <a:t>JOIN to be a part of our TEAM</a:t>
            </a:r>
          </a:p>
        </p:txBody>
      </p:sp>
      <p:pic>
        <p:nvPicPr>
          <p:cNvPr id="33797" name="Shape 74">
            <a:extLst>
              <a:ext uri="{FF2B5EF4-FFF2-40B4-BE49-F238E27FC236}">
                <a16:creationId xmlns:a16="http://schemas.microsoft.com/office/drawing/2014/main" id="{58029539-2E0D-E64E-F5C3-4F1D15A78B0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1914525"/>
            <a:ext cx="27289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0D40A3-D33D-49F5-9266-D25B59274A81}"/>
              </a:ext>
            </a:extLst>
          </p:cNvPr>
          <p:cNvSpPr txBox="1"/>
          <p:nvPr/>
        </p:nvSpPr>
        <p:spPr>
          <a:xfrm>
            <a:off x="125413" y="4135438"/>
            <a:ext cx="5695950" cy="554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FF0000"/>
                </a:solidFill>
                <a:sym typeface="Arial"/>
                <a:rtl val="0"/>
              </a:rPr>
              <a:t>Assistant Principal = Ms. Colquitt </a:t>
            </a:r>
            <a:r>
              <a:rPr lang="en-US" sz="1600" b="1" kern="0" dirty="0">
                <a:sym typeface="Arial"/>
                <a:rtl val="0"/>
              </a:rPr>
              <a:t>Serving PTC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ym typeface="Arial"/>
                <a:rtl val="0"/>
              </a:rPr>
              <a:t>bcolquitt@bridgepreptampa.com</a:t>
            </a:r>
            <a:endParaRPr lang="en-US" b="1" kern="0" dirty="0"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8" name="Rectangle 3584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285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0" name="Freeform: Shape 3584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767261" cy="51435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852" name="Freeform: Shape 3585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4693" cy="51435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842" name="Title 1">
            <a:extLst>
              <a:ext uri="{FF2B5EF4-FFF2-40B4-BE49-F238E27FC236}">
                <a16:creationId xmlns:a16="http://schemas.microsoft.com/office/drawing/2014/main" id="{14E03432-D1FF-601A-C977-C06B13D1D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528066"/>
            <a:ext cx="2647464" cy="2235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altLang="en-US"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PTC - Parent Teacher Committee</a:t>
            </a:r>
            <a:endParaRPr lang="en-US" altLang="en-US" sz="37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3" name="Text Box 11">
            <a:extLst>
              <a:ext uri="{FF2B5EF4-FFF2-40B4-BE49-F238E27FC236}">
                <a16:creationId xmlns:a16="http://schemas.microsoft.com/office/drawing/2014/main" id="{65D97001-FCFC-C388-EAA2-D1F2B4787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07" y="528066"/>
            <a:ext cx="3851470" cy="39364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500" b="1" u="sng" dirty="0">
                <a:solidFill>
                  <a:schemeClr val="tx1"/>
                </a:solidFill>
                <a:latin typeface="+mn-lt"/>
                <a:cs typeface="+mn-cs"/>
              </a:rPr>
              <a:t>Fundraising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sz="15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1"/>
                </a:solidFill>
                <a:latin typeface="+mn-lt"/>
                <a:cs typeface="+mn-cs"/>
              </a:rPr>
              <a:t>Several fundraising opportunities will be available throughout the school year.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1"/>
                </a:solidFill>
                <a:latin typeface="+mn-lt"/>
                <a:cs typeface="+mn-cs"/>
              </a:rPr>
              <a:t>These funds are essential to maintain continuous improvements in our school.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1"/>
                </a:solidFill>
                <a:latin typeface="+mn-lt"/>
                <a:cs typeface="+mn-cs"/>
              </a:rPr>
              <a:t>We are confident that our </a:t>
            </a:r>
            <a:r>
              <a:rPr lang="en-US" altLang="en-US" sz="1500" b="1" dirty="0" err="1">
                <a:solidFill>
                  <a:schemeClr val="tx1"/>
                </a:solidFill>
                <a:latin typeface="+mn-lt"/>
                <a:cs typeface="+mn-cs"/>
              </a:rPr>
              <a:t>BridgePrep</a:t>
            </a:r>
            <a:r>
              <a:rPr lang="en-US" altLang="en-US" sz="1500" b="1" dirty="0">
                <a:solidFill>
                  <a:schemeClr val="tx1"/>
                </a:solidFill>
                <a:latin typeface="+mn-lt"/>
                <a:cs typeface="+mn-cs"/>
              </a:rPr>
              <a:t> families will enjoy participating and supporting the school in these events.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chemeClr val="tx1"/>
                </a:solidFill>
                <a:latin typeface="+mn-lt"/>
                <a:cs typeface="+mn-cs"/>
              </a:rPr>
              <a:t>Volunteer hours are accumulated for parent participation and donations for these events.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44BC8E28-1D4F-FA00-6C32-66764D33E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963" y="165100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Spirit / Support</a:t>
            </a:r>
          </a:p>
        </p:txBody>
      </p:sp>
      <p:pic>
        <p:nvPicPr>
          <p:cNvPr id="2" name="Picture 1" descr="A blue t-shir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177F47F-A8C3-723B-A0C4-7B42246D54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56" y="1336613"/>
            <a:ext cx="3166807" cy="3166807"/>
          </a:xfrm>
          <a:prstGeom prst="rect">
            <a:avLst/>
          </a:prstGeom>
        </p:spPr>
      </p:pic>
      <p:graphicFrame>
        <p:nvGraphicFramePr>
          <p:cNvPr id="37893" name="Text Placeholder 2">
            <a:extLst>
              <a:ext uri="{FF2B5EF4-FFF2-40B4-BE49-F238E27FC236}">
                <a16:creationId xmlns:a16="http://schemas.microsoft.com/office/drawing/2014/main" id="{4F6F4DF3-7A68-3330-721F-22320ECE3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055882"/>
              </p:ext>
            </p:extLst>
          </p:nvPr>
        </p:nvGraphicFramePr>
        <p:xfrm>
          <a:off x="207963" y="1022350"/>
          <a:ext cx="4710112" cy="372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EEC3E7-C00A-3D7B-39C5-B9A50B1AAF8C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Rectangle 1">
            <a:extLst>
              <a:ext uri="{FF2B5EF4-FFF2-40B4-BE49-F238E27FC236}">
                <a16:creationId xmlns:a16="http://schemas.microsoft.com/office/drawing/2014/main" id="{40E1A531-B32E-FBBB-E92F-3C0A516A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" y="1592263"/>
            <a:ext cx="7931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u="sng">
                <a:solidFill>
                  <a:schemeClr val="bg1"/>
                </a:solidFill>
                <a:latin typeface="Arial Rounded MT Bold" panose="020F0704030504030204" pitchFamily="34" charset="77"/>
              </a:rPr>
              <a:t>Positive Behavior Support System</a:t>
            </a:r>
          </a:p>
        </p:txBody>
      </p:sp>
      <p:sp>
        <p:nvSpPr>
          <p:cNvPr id="39940" name="TextBox 3">
            <a:extLst>
              <a:ext uri="{FF2B5EF4-FFF2-40B4-BE49-F238E27FC236}">
                <a16:creationId xmlns:a16="http://schemas.microsoft.com/office/drawing/2014/main" id="{0D6E2D48-E0A6-DE0C-FF84-44274AC93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2038350"/>
            <a:ext cx="732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1"/>
                </a:solidFill>
                <a:latin typeface="Calibri Light" panose="020F0302020204030204" pitchFamily="34" charset="0"/>
              </a:rPr>
              <a:t>BridgePrep students are encouraged to be Scholars:</a:t>
            </a:r>
          </a:p>
        </p:txBody>
      </p:sp>
      <p:pic>
        <p:nvPicPr>
          <p:cNvPr id="39943" name="Picture 4">
            <a:extLst>
              <a:ext uri="{FF2B5EF4-FFF2-40B4-BE49-F238E27FC236}">
                <a16:creationId xmlns:a16="http://schemas.microsoft.com/office/drawing/2014/main" id="{E5C4148D-858D-6069-901D-4FBBE6AD9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" y="1353582"/>
            <a:ext cx="4042430" cy="316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5">
            <a:extLst>
              <a:ext uri="{FF2B5EF4-FFF2-40B4-BE49-F238E27FC236}">
                <a16:creationId xmlns:a16="http://schemas.microsoft.com/office/drawing/2014/main" id="{0531330B-E520-9F50-3177-C23A2975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307" y="1678781"/>
            <a:ext cx="46656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000" b="1" u="sng" dirty="0">
                <a:solidFill>
                  <a:schemeClr val="tx1"/>
                </a:solidFill>
                <a:latin typeface="Comic Sans MS" panose="030F0902030302020204" pitchFamily="66" charset="0"/>
              </a:rPr>
              <a:t>EXPECT: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Daily communication (Class 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DoJo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)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As needed Mentor Form</a:t>
            </a:r>
          </a:p>
          <a:p>
            <a:endParaRPr lang="en-US" altLang="en-US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9945" name="TextBox 6">
            <a:extLst>
              <a:ext uri="{FF2B5EF4-FFF2-40B4-BE49-F238E27FC236}">
                <a16:creationId xmlns:a16="http://schemas.microsoft.com/office/drawing/2014/main" id="{3ADDDA7B-554C-2E16-0EA6-CD89FB65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307" y="2937669"/>
            <a:ext cx="47863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000" b="1" i="1" dirty="0">
                <a:solidFill>
                  <a:schemeClr val="tx1"/>
                </a:solidFill>
                <a:latin typeface="Comic Sans MS" panose="030F0902030302020204" pitchFamily="66" charset="0"/>
              </a:rPr>
              <a:t>DELIVER:</a:t>
            </a:r>
          </a:p>
          <a:p>
            <a:r>
              <a:rPr lang="en-US" altLang="en-US" sz="2000" i="1" u="sng" dirty="0">
                <a:solidFill>
                  <a:schemeClr val="tx1"/>
                </a:solidFill>
                <a:latin typeface="Comic Sans MS" panose="030F0902030302020204" pitchFamily="66" charset="0"/>
              </a:rPr>
              <a:t>Redirection 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		</a:t>
            </a:r>
            <a:r>
              <a:rPr lang="en-US" altLang="en-US" sz="2000" i="1" u="sng" dirty="0">
                <a:solidFill>
                  <a:schemeClr val="tx1"/>
                </a:solidFill>
                <a:latin typeface="Comic Sans MS" panose="030F0902030302020204" pitchFamily="66" charset="0"/>
              </a:rPr>
              <a:t>Celebration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Proximity &gt; Warning	Weekly 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Recog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.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Move Seat 		Monthly Cert.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Move Class		Yearly Awards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B6DD2-FA9D-CAFA-48EF-A3476370393A}"/>
              </a:ext>
            </a:extLst>
          </p:cNvPr>
          <p:cNvSpPr txBox="1"/>
          <p:nvPr/>
        </p:nvSpPr>
        <p:spPr>
          <a:xfrm>
            <a:off x="2956560" y="221526"/>
            <a:ext cx="262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ClassDojo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Rectangle 4199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260603"/>
            <a:ext cx="8325612" cy="13510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Shape 93">
            <a:extLst>
              <a:ext uri="{FF2B5EF4-FFF2-40B4-BE49-F238E27FC236}">
                <a16:creationId xmlns:a16="http://schemas.microsoft.com/office/drawing/2014/main" id="{6DC11CCE-0D5A-16C6-E22C-E40F59384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38912"/>
            <a:ext cx="7886700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4400" b="1">
                <a:solidFill>
                  <a:schemeClr val="bg1"/>
                </a:solidFill>
              </a:rPr>
              <a:t>Parent Student Handbook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DC5D0E-3C94-F3E8-B31F-25521C749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9" r="1" b="6326"/>
          <a:stretch/>
        </p:blipFill>
        <p:spPr>
          <a:xfrm>
            <a:off x="630936" y="1887582"/>
            <a:ext cx="4677156" cy="2745139"/>
          </a:xfrm>
          <a:prstGeom prst="rect">
            <a:avLst/>
          </a:prstGeom>
        </p:spPr>
      </p:pic>
      <p:sp>
        <p:nvSpPr>
          <p:cNvPr id="41988" name="Shape 95">
            <a:extLst>
              <a:ext uri="{FF2B5EF4-FFF2-40B4-BE49-F238E27FC236}">
                <a16:creationId xmlns:a16="http://schemas.microsoft.com/office/drawing/2014/main" id="{D14855DA-2563-AFB1-7BFB-9CAEBC0A0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136" y="1887582"/>
            <a:ext cx="2852928" cy="27451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1"/>
                </a:solidFill>
                <a:latin typeface="+mn-lt"/>
                <a:cs typeface="+mn-cs"/>
                <a:hlinkClick r:id="rId4"/>
              </a:rPr>
              <a:t>http://batampa.bridgeprepacademy.com/</a:t>
            </a:r>
            <a:r>
              <a:rPr lang="en-US" altLang="en-US" sz="17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168">
            <a:extLst>
              <a:ext uri="{FF2B5EF4-FFF2-40B4-BE49-F238E27FC236}">
                <a16:creationId xmlns:a16="http://schemas.microsoft.com/office/drawing/2014/main" id="{B18D9ADA-3A71-053F-EF9F-71D87B179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3663"/>
            <a:ext cx="9144000" cy="8572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Handbook : Agreement Compliance Form</a:t>
            </a:r>
          </a:p>
        </p:txBody>
      </p:sp>
      <p:pic>
        <p:nvPicPr>
          <p:cNvPr id="44035" name="Shape 169">
            <a:extLst>
              <a:ext uri="{FF2B5EF4-FFF2-40B4-BE49-F238E27FC236}">
                <a16:creationId xmlns:a16="http://schemas.microsoft.com/office/drawing/2014/main" id="{858576F8-244F-4675-37C0-1C6213DC557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873"/>
            <a:ext cx="91440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561104-9BBD-4C44-8DD3-C1EA4CAA59A1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11"/>
          <p:cNvSpPr>
            <a:spLocks noChangeArrowheads="1"/>
          </p:cNvSpPr>
          <p:nvPr/>
        </p:nvSpPr>
        <p:spPr bwMode="auto">
          <a:xfrm>
            <a:off x="1314449" y="1828800"/>
            <a:ext cx="6515100" cy="158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u="sng" dirty="0">
                <a:solidFill>
                  <a:srgbClr val="40288F"/>
                </a:solidFill>
                <a:latin typeface="Calibri Light" panose="020F0302020204030204" pitchFamily="34" charset="0"/>
              </a:rPr>
              <a:t>Technology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u="sng" dirty="0">
              <a:solidFill>
                <a:srgbClr val="40288F"/>
              </a:solidFill>
              <a:latin typeface="Calibri Light" panose="020F03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40288F"/>
                </a:solidFill>
                <a:latin typeface="Calibri Light" panose="020F0302020204030204" pitchFamily="34" charset="0"/>
              </a:rPr>
              <a:t>Our schools are committed to providing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40288F"/>
                </a:solidFill>
                <a:latin typeface="Calibri Light" panose="020F0302020204030204" pitchFamily="34" charset="0"/>
              </a:rPr>
              <a:t>technology-rich environments for our students.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40288F"/>
              </a:solidFill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50" b="1" dirty="0">
              <a:solidFill>
                <a:srgbClr val="40288F"/>
              </a:solidFill>
              <a:latin typeface="AbcTeacher" panose="000004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25" b="1" dirty="0">
              <a:solidFill>
                <a:srgbClr val="40288F"/>
              </a:solidFill>
              <a:latin typeface="AbcTeacher" panose="000004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C0F8BB-4B91-4508-84BA-20293199BFAC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B52B1C9-9A46-8F4C-8346-93C274751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35" y="0"/>
            <a:ext cx="1431730" cy="1791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4730DD-9E9E-9A49-8A75-8F838B2C0956}"/>
              </a:ext>
            </a:extLst>
          </p:cNvPr>
          <p:cNvSpPr/>
          <p:nvPr/>
        </p:nvSpPr>
        <p:spPr>
          <a:xfrm>
            <a:off x="2857499" y="3028950"/>
            <a:ext cx="3429000" cy="17774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Classroom Computers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Computer Labs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Mobile Laptop Carts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iPads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Online Software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Smart Technology Projectors</a:t>
            </a:r>
          </a:p>
          <a:p>
            <a:pPr marL="257175" indent="-2571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50" b="1" dirty="0">
                <a:solidFill>
                  <a:srgbClr val="40288F"/>
                </a:solidFill>
                <a:latin typeface="Calibri Light" panose="020F0302020204030204" pitchFamily="34" charset="0"/>
              </a:rPr>
              <a:t>Microsoft for Education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79EEAC-0387-470B-AE72-5C590126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60" y="218455"/>
            <a:ext cx="2411744" cy="1354931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B52FB-72FB-446E-BBE8-49B823D040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5" b="74101"/>
          <a:stretch/>
        </p:blipFill>
        <p:spPr bwMode="auto">
          <a:xfrm>
            <a:off x="1382554" y="800100"/>
            <a:ext cx="1754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0FA5E3-24A5-48CB-B385-CA3D0503C717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Rectangle 18"/>
          <p:cNvSpPr>
            <a:spLocks noChangeArrowheads="1"/>
          </p:cNvSpPr>
          <p:nvPr/>
        </p:nvSpPr>
        <p:spPr bwMode="auto">
          <a:xfrm>
            <a:off x="1285874" y="2397919"/>
            <a:ext cx="6572250" cy="25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61000"/>
              <a:buFontTx/>
              <a:buNone/>
            </a:pPr>
            <a:endParaRPr lang="en-US" altLang="en-US" sz="450" b="1" u="sng" dirty="0">
              <a:solidFill>
                <a:srgbClr val="40288F"/>
              </a:solidFill>
              <a:latin typeface="Calibri Light" panose="020F0302020204030204" pitchFamily="34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BridgePrep Academy </a:t>
            </a:r>
            <a:r>
              <a:rPr lang="en-US" altLang="en-US" sz="13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integrates Hillsborough County competency based core curriculum </a:t>
            </a: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with the Florida State Standards.  </a:t>
            </a: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BridgePrep Academy curriculum </a:t>
            </a:r>
            <a:r>
              <a:rPr lang="en-US" altLang="en-US" sz="13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includes greater rigor in coursework and increased student performance </a:t>
            </a: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expectations. </a:t>
            </a: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BridgePrep Academy is </a:t>
            </a:r>
            <a:r>
              <a:rPr lang="en-US" altLang="en-US" sz="13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designed to meet the needs of each student through differentiated instruction &amp; customization</a:t>
            </a: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 for each child.</a:t>
            </a: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endParaRPr lang="en-US" altLang="en-US" sz="3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14313" indent="-214313">
              <a:spcBef>
                <a:spcPct val="0"/>
              </a:spcBef>
              <a:buClr>
                <a:srgbClr val="000000"/>
              </a:buClr>
              <a:buSzPct val="61000"/>
            </a:pP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BridgePrep is a </a:t>
            </a:r>
            <a:r>
              <a:rPr lang="en-US" altLang="en-US" sz="13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dual language curriculum </a:t>
            </a:r>
            <a:r>
              <a:rPr lang="en-US" alt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in which students will be taught how to read, write, think, and speak in English &amp; Spanish K-8</a:t>
            </a:r>
            <a:endParaRPr lang="en-US" alt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0254E1-57BF-4C46-8831-119293C89C71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5BF557E-E716-FC40-9CC3-2953AEFC1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35" y="0"/>
            <a:ext cx="1431730" cy="1791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3A2F58-F1AF-47CB-A428-CDE1BBCC6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196467"/>
            <a:ext cx="2228850" cy="1252262"/>
          </a:xfrm>
          <a:prstGeom prst="rect">
            <a:avLst/>
          </a:prstGeom>
          <a:effectLst>
            <a:outerShdw blurRad="63500" sx="104000" sy="104000" algn="ctr" rotWithShape="0">
              <a:schemeClr val="accent2"/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7CCD92B-FE1A-4440-A1C4-95D6CC12DB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5" b="74101"/>
          <a:stretch/>
        </p:blipFill>
        <p:spPr bwMode="auto">
          <a:xfrm>
            <a:off x="1428751" y="387418"/>
            <a:ext cx="1754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27">
            <a:extLst>
              <a:ext uri="{FF2B5EF4-FFF2-40B4-BE49-F238E27FC236}">
                <a16:creationId xmlns:a16="http://schemas.microsoft.com/office/drawing/2014/main" id="{F7EAE850-D361-27DD-64F1-94D7B37655C5}"/>
              </a:ext>
            </a:extLst>
          </p:cNvPr>
          <p:cNvSpPr txBox="1">
            <a:spLocks/>
          </p:cNvSpPr>
          <p:nvPr/>
        </p:nvSpPr>
        <p:spPr bwMode="auto">
          <a:xfrm>
            <a:off x="-685800" y="1773411"/>
            <a:ext cx="6172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US" altLang="en-US" sz="27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0A972F-E321-42DE-AB66-7C5A5ECB74BF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D85429F-AD78-4DE1-B447-25DC0D241ADB}"/>
              </a:ext>
            </a:extLst>
          </p:cNvPr>
          <p:cNvGrpSpPr/>
          <p:nvPr/>
        </p:nvGrpSpPr>
        <p:grpSpPr>
          <a:xfrm>
            <a:off x="1257300" y="1885951"/>
            <a:ext cx="6629400" cy="3027049"/>
            <a:chOff x="538500" y="1749780"/>
            <a:chExt cx="11264805" cy="48441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353479-21BF-409F-AEA5-EFBD89449B8A}"/>
                </a:ext>
              </a:extLst>
            </p:cNvPr>
            <p:cNvGrpSpPr/>
            <p:nvPr/>
          </p:nvGrpSpPr>
          <p:grpSpPr>
            <a:xfrm>
              <a:off x="538500" y="1755224"/>
              <a:ext cx="11264805" cy="4838723"/>
              <a:chOff x="538500" y="1755224"/>
              <a:chExt cx="11264805" cy="483872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5F78075-625D-4652-A6F3-1019BD3B5CE2}"/>
                  </a:ext>
                </a:extLst>
              </p:cNvPr>
              <p:cNvGrpSpPr/>
              <p:nvPr/>
            </p:nvGrpSpPr>
            <p:grpSpPr>
              <a:xfrm>
                <a:off x="538500" y="1755224"/>
                <a:ext cx="11264805" cy="4838723"/>
                <a:chOff x="1586762" y="1579379"/>
                <a:chExt cx="11264805" cy="4838723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FB7A1061-A103-4C01-A88E-34ABDC432FBE}"/>
                    </a:ext>
                  </a:extLst>
                </p:cNvPr>
                <p:cNvGrpSpPr/>
                <p:nvPr/>
              </p:nvGrpSpPr>
              <p:grpSpPr>
                <a:xfrm>
                  <a:off x="1586762" y="1579379"/>
                  <a:ext cx="11264805" cy="4838723"/>
                  <a:chOff x="1590322" y="1705066"/>
                  <a:chExt cx="10746992" cy="4280017"/>
                </a:xfrm>
              </p:grpSpPr>
              <p:pic>
                <p:nvPicPr>
                  <p:cNvPr id="29" name="Picture 6" descr="http://fcit.usf.edu/florida/maps/pages/8600/f8637/i/f8637-27l.gif">
                    <a:extLst>
                      <a:ext uri="{FF2B5EF4-FFF2-40B4-BE49-F238E27FC236}">
                        <a16:creationId xmlns:a16="http://schemas.microsoft.com/office/drawing/2014/main" id="{E64D444C-EC14-4003-9082-528177199AC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90033">
                    <a:off x="3646182" y="1705066"/>
                    <a:ext cx="4665085" cy="4171387"/>
                  </a:xfrm>
                  <a:prstGeom prst="rect">
                    <a:avLst/>
                  </a:prstGeom>
                  <a:noFill/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</p:pic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C655D2D0-B797-4875-8082-F2876C805470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982309" y="3408178"/>
                    <a:ext cx="1524000" cy="47943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41D1987-914A-4A51-B6C7-C22562884773}"/>
                      </a:ext>
                    </a:extLst>
                  </p:cNvPr>
                  <p:cNvSpPr txBox="1"/>
                  <p:nvPr/>
                </p:nvSpPr>
                <p:spPr>
                  <a:xfrm>
                    <a:off x="1590322" y="2950979"/>
                    <a:ext cx="3391986" cy="59640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88" b="1" dirty="0"/>
                      <a:t>Hillsborough County: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Riverview (est. 2017)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Tampa (est. 2014)</a:t>
                    </a:r>
                  </a:p>
                </p:txBody>
              </p: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A4F2F1E2-A6DF-4573-8F8E-4D32D8C7BEB3}"/>
                      </a:ext>
                    </a:extLst>
                  </p:cNvPr>
                  <p:cNvCxnSpPr>
                    <a:cxnSpLocks/>
                    <a:endCxn id="33" idx="1"/>
                  </p:cNvCxnSpPr>
                  <p:nvPr/>
                </p:nvCxnSpPr>
                <p:spPr>
                  <a:xfrm flipV="1">
                    <a:off x="8335109" y="4641431"/>
                    <a:ext cx="492275" cy="621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40C7C79-4163-4256-86B6-40FA1850AD65}"/>
                      </a:ext>
                    </a:extLst>
                  </p:cNvPr>
                  <p:cNvSpPr txBox="1"/>
                  <p:nvPr/>
                </p:nvSpPr>
                <p:spPr>
                  <a:xfrm>
                    <a:off x="8827384" y="4122674"/>
                    <a:ext cx="3509930" cy="103751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88" b="1" dirty="0"/>
                      <a:t>Broward County: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Broward (est. 2017)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Broward K-8</a:t>
                    </a:r>
                  </a:p>
                  <a:p>
                    <a:r>
                      <a:rPr lang="en-US" sz="675" dirty="0"/>
                      <a:t>   (to open August 2020)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Hollywood Hills (est. 2014)</a:t>
                    </a:r>
                  </a:p>
                  <a:p>
                    <a:endParaRPr lang="en-US" sz="675" dirty="0"/>
                  </a:p>
                </p:txBody>
              </p: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7DC7D107-D432-4D93-BE76-3852F5A8468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39709" y="5084578"/>
                    <a:ext cx="99060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143B105-7542-482D-94F7-DBD618499423}"/>
                      </a:ext>
                    </a:extLst>
                  </p:cNvPr>
                  <p:cNvSpPr txBox="1"/>
                  <p:nvPr/>
                </p:nvSpPr>
                <p:spPr>
                  <a:xfrm>
                    <a:off x="3286317" y="4947570"/>
                    <a:ext cx="3749508" cy="103751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88" b="1" dirty="0"/>
                      <a:t>Miami-Dade County: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Greater Miami (est. 2011)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</a:t>
                    </a:r>
                    <a:r>
                      <a:rPr lang="en-US" sz="675" dirty="0" err="1"/>
                      <a:t>InterAmerican</a:t>
                    </a:r>
                    <a:r>
                      <a:rPr lang="en-US" sz="675" dirty="0"/>
                      <a:t> (est. 2011)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North Miami Beach (est. 2017)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South Campus (est. 2010)</a:t>
                    </a:r>
                  </a:p>
                  <a:p>
                    <a:r>
                      <a:rPr lang="en-US" sz="675" dirty="0" err="1"/>
                      <a:t>BridgePrep</a:t>
                    </a:r>
                    <a:r>
                      <a:rPr lang="en-US" sz="675" dirty="0"/>
                      <a:t> Academy of Village Green (est. 2011)</a:t>
                    </a: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F0F02E3-8759-494A-A25F-EFC5166AB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7495" y="5313935"/>
                  <a:ext cx="319801" cy="351284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21849FAD-9525-4826-B714-11283B4C7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6755" y="4854702"/>
                  <a:ext cx="319801" cy="351284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51819AC-E0F5-4C90-81C4-CC8971CFC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9613" y="3919706"/>
                  <a:ext cx="319802" cy="351284"/>
                </a:xfrm>
                <a:prstGeom prst="rect">
                  <a:avLst/>
                </a:prstGeom>
              </p:spPr>
            </p:pic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4951226-6C65-4C56-8F0A-63ECD2D3E1E9}"/>
                  </a:ext>
                </a:extLst>
              </p:cNvPr>
              <p:cNvCxnSpPr>
                <a:endCxn id="20" idx="1"/>
              </p:cNvCxnSpPr>
              <p:nvPr/>
            </p:nvCxnSpPr>
            <p:spPr>
              <a:xfrm flipV="1">
                <a:off x="7458170" y="4156106"/>
                <a:ext cx="451251" cy="5276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2AF42C-3FC3-4E5D-901A-A9EDF12AF3D2}"/>
                  </a:ext>
                </a:extLst>
              </p:cNvPr>
              <p:cNvSpPr txBox="1"/>
              <p:nvPr/>
            </p:nvSpPr>
            <p:spPr>
              <a:xfrm>
                <a:off x="7909421" y="3902092"/>
                <a:ext cx="3664023" cy="5080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788" b="1" dirty="0"/>
                  <a:t>Palm Beach County:</a:t>
                </a:r>
              </a:p>
              <a:p>
                <a:r>
                  <a:rPr lang="en-US" sz="675" dirty="0" err="1"/>
                  <a:t>BridgePrep</a:t>
                </a:r>
                <a:r>
                  <a:rPr lang="en-US" sz="675" dirty="0"/>
                  <a:t> Academy of Palm Beach (est. 2017)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A67C247-63EA-413A-9813-3F368484A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8398" y="4569113"/>
                <a:ext cx="319801" cy="351284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8A2F5BD-18F7-4BB3-8808-6B81B07DBDAE}"/>
                  </a:ext>
                </a:extLst>
              </p:cNvPr>
              <p:cNvCxnSpPr/>
              <p:nvPr/>
            </p:nvCxnSpPr>
            <p:spPr>
              <a:xfrm flipV="1">
                <a:off x="6974759" y="3016000"/>
                <a:ext cx="304474" cy="775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5E7CC8-FB8E-4F3A-9566-0F66B2733F84}"/>
                  </a:ext>
                </a:extLst>
              </p:cNvPr>
              <p:cNvSpPr txBox="1"/>
              <p:nvPr/>
            </p:nvSpPr>
            <p:spPr>
              <a:xfrm>
                <a:off x="7006664" y="2523557"/>
                <a:ext cx="3664023" cy="5080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788" b="1" dirty="0"/>
                  <a:t>Orange County:</a:t>
                </a:r>
              </a:p>
              <a:p>
                <a:r>
                  <a:rPr lang="en-US" sz="675" dirty="0" err="1"/>
                  <a:t>BridgePrep</a:t>
                </a:r>
                <a:r>
                  <a:rPr lang="en-US" sz="675" dirty="0"/>
                  <a:t> Academy of Orange (est. 2016)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27D2E96-015A-4C21-AE3F-458B8300B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4987" y="3677301"/>
                <a:ext cx="319801" cy="351284"/>
              </a:xfrm>
              <a:prstGeom prst="rect">
                <a:avLst/>
              </a:prstGeom>
            </p:spPr>
          </p:pic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EC22CE-2734-4D86-8BA8-487E0B924C2E}"/>
                </a:ext>
              </a:extLst>
            </p:cNvPr>
            <p:cNvCxnSpPr/>
            <p:nvPr/>
          </p:nvCxnSpPr>
          <p:spPr>
            <a:xfrm flipV="1">
              <a:off x="6926635" y="3677301"/>
              <a:ext cx="478220" cy="495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69ACDD-098A-4298-A187-5A71C9A77AEC}"/>
                </a:ext>
              </a:extLst>
            </p:cNvPr>
            <p:cNvSpPr txBox="1"/>
            <p:nvPr/>
          </p:nvSpPr>
          <p:spPr>
            <a:xfrm>
              <a:off x="7404854" y="3109889"/>
              <a:ext cx="4168590" cy="6742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88" b="1" dirty="0"/>
                <a:t>Osceola County:</a:t>
              </a:r>
            </a:p>
            <a:p>
              <a:r>
                <a:rPr lang="en-US" sz="675" dirty="0" err="1"/>
                <a:t>BridgePrep</a:t>
              </a:r>
              <a:r>
                <a:rPr lang="en-US" sz="675" dirty="0"/>
                <a:t> Academy of Osceola (est. 2018)</a:t>
              </a:r>
            </a:p>
            <a:p>
              <a:r>
                <a:rPr lang="en-US" sz="675" dirty="0" err="1"/>
                <a:t>BridgePrep</a:t>
              </a:r>
              <a:r>
                <a:rPr lang="en-US" sz="675" dirty="0"/>
                <a:t> Academy of St. Cloud (to open August 2020)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9C2D39-0ED1-4FA4-BDFE-DC4BB623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863" y="4058519"/>
              <a:ext cx="319801" cy="351284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1BBBEF-8968-451B-89E4-86063BAA0C1B}"/>
                </a:ext>
              </a:extLst>
            </p:cNvPr>
            <p:cNvCxnSpPr/>
            <p:nvPr/>
          </p:nvCxnSpPr>
          <p:spPr>
            <a:xfrm flipV="1">
              <a:off x="6639420" y="2230750"/>
              <a:ext cx="478220" cy="582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31C8B0-54E3-464E-B749-881C7070377A}"/>
                </a:ext>
              </a:extLst>
            </p:cNvPr>
            <p:cNvSpPr txBox="1"/>
            <p:nvPr/>
          </p:nvSpPr>
          <p:spPr>
            <a:xfrm>
              <a:off x="7117640" y="1749780"/>
              <a:ext cx="4168590" cy="5080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88" b="1" dirty="0"/>
                <a:t>Duval County:</a:t>
              </a:r>
            </a:p>
            <a:p>
              <a:r>
                <a:rPr lang="en-US" sz="675" dirty="0" err="1"/>
                <a:t>BridgePrep</a:t>
              </a:r>
              <a:r>
                <a:rPr lang="en-US" sz="675" dirty="0"/>
                <a:t> Academy of Duval (est. 2017)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BE5C12-2034-48F6-AE33-12ACB04EA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648" y="2698410"/>
              <a:ext cx="319801" cy="351284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D308355-8154-41C3-AEA3-08D27F350249}"/>
                </a:ext>
              </a:extLst>
            </p:cNvPr>
            <p:cNvCxnSpPr/>
            <p:nvPr/>
          </p:nvCxnSpPr>
          <p:spPr>
            <a:xfrm flipH="1" flipV="1">
              <a:off x="4892635" y="4822241"/>
              <a:ext cx="1569998" cy="5085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AF4E4E-4E5E-45FF-B0CC-4287C637B9A1}"/>
                </a:ext>
              </a:extLst>
            </p:cNvPr>
            <p:cNvSpPr txBox="1"/>
            <p:nvPr/>
          </p:nvSpPr>
          <p:spPr>
            <a:xfrm>
              <a:off x="1344236" y="4569115"/>
              <a:ext cx="3555419" cy="5080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88" b="1" dirty="0"/>
                <a:t>Collier County:</a:t>
              </a:r>
            </a:p>
            <a:p>
              <a:r>
                <a:rPr lang="en-US" sz="675" dirty="0"/>
                <a:t>BridgePrep Academy of Collier (est. 2018)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475C10-BB49-436C-86F2-6FDF2DD61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633" y="5203689"/>
              <a:ext cx="319801" cy="351284"/>
            </a:xfrm>
            <a:prstGeom prst="rect">
              <a:avLst/>
            </a:prstGeom>
          </p:spPr>
        </p:pic>
      </p:grpSp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FF463FA2-D225-41BC-950B-9809FC7C8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98" y="-26465"/>
            <a:ext cx="1431730" cy="17918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2A84397-842E-4EE1-AC75-AD4BF4391C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76"/>
          <a:stretch/>
        </p:blipFill>
        <p:spPr bwMode="auto">
          <a:xfrm>
            <a:off x="6229873" y="421482"/>
            <a:ext cx="856205" cy="95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1819AC-E0F5-4C90-81C4-CC8971CFC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4" y="3470293"/>
            <a:ext cx="188205" cy="21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3820" y="2382589"/>
            <a:ext cx="1895746" cy="317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788" b="1" dirty="0">
                <a:latin typeface="+mj-lt"/>
              </a:rPr>
              <a:t>Polk County:</a:t>
            </a:r>
          </a:p>
          <a:p>
            <a:r>
              <a:rPr lang="en-US" sz="675" dirty="0">
                <a:latin typeface="+mj-lt"/>
              </a:rPr>
              <a:t>Bridgeprep Academy of Polk (est. 2022)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690" y="352907"/>
            <a:ext cx="375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Bridge Prep Academy: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18 Campuses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9 Counties</a:t>
            </a:r>
          </a:p>
        </p:txBody>
      </p:sp>
    </p:spTree>
    <p:extLst>
      <p:ext uri="{BB962C8B-B14F-4D97-AF65-F5344CB8AC3E}">
        <p14:creationId xmlns:p14="http://schemas.microsoft.com/office/powerpoint/2010/main" val="242195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F13B46-AE9C-45E7-A730-6720B3CDD94B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Rectangle 18"/>
          <p:cNvSpPr>
            <a:spLocks noChangeArrowheads="1"/>
          </p:cNvSpPr>
          <p:nvPr/>
        </p:nvSpPr>
        <p:spPr bwMode="auto">
          <a:xfrm>
            <a:off x="1371600" y="1811840"/>
            <a:ext cx="6629400" cy="33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altLang="en-US" sz="2100" b="1" u="sng" dirty="0">
                <a:solidFill>
                  <a:srgbClr val="0000CC"/>
                </a:solidFill>
              </a:rPr>
              <a:t>Dual Language Spanish program: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srgbClr val="0000CC"/>
                </a:solidFill>
              </a:rPr>
              <a:t>One hour per day of Spanish language and literature instruction for speakers and non-speakers of the language. 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altLang="en-US" sz="21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srgbClr val="0000CC"/>
                </a:solidFill>
              </a:rPr>
              <a:t>The goal of the dual language program is to educate students to develop proper reading, writing and language skills in Spanish and English.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altLang="en-US" sz="21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2100" b="1" dirty="0">
                <a:solidFill>
                  <a:srgbClr val="0000CC"/>
                </a:solidFill>
              </a:rPr>
              <a:t>*30-60 minutes of extended instruction daily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en-US" sz="1050" dirty="0">
              <a:solidFill>
                <a:srgbClr val="40288F"/>
              </a:solidFill>
              <a:latin typeface="AbcTeacher" panose="000004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D33CD8-11E0-46BD-A553-E041899BA3C1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6A3DC79-B1F9-014C-94DB-8E17261F5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-61640"/>
            <a:ext cx="1431730" cy="179184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C214034-5314-42C4-89C2-FF615DFAE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534" r="4999"/>
          <a:stretch/>
        </p:blipFill>
        <p:spPr bwMode="auto">
          <a:xfrm>
            <a:off x="3392498" y="138628"/>
            <a:ext cx="2359002" cy="1534714"/>
          </a:xfrm>
          <a:prstGeom prst="rect">
            <a:avLst/>
          </a:prstGeom>
          <a:noFill/>
          <a:effectLst>
            <a:outerShdw blurRad="50800" dist="38100" sx="102000" sy="102000" algn="l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106">
            <a:extLst>
              <a:ext uri="{FF2B5EF4-FFF2-40B4-BE49-F238E27FC236}">
                <a16:creationId xmlns:a16="http://schemas.microsoft.com/office/drawing/2014/main" id="{9A1F723A-8A3E-EA76-F17A-20DF32BA5A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BPA HOURS OF OPERATION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2AD707-11F7-34D3-21A6-1CD6FCE88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06112"/>
              </p:ext>
            </p:extLst>
          </p:nvPr>
        </p:nvGraphicFramePr>
        <p:xfrm>
          <a:off x="215900" y="1862138"/>
          <a:ext cx="8712201" cy="24348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04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Level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 of the Week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Times</a:t>
                      </a:r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86">
                <a:tc>
                  <a:txBody>
                    <a:bodyPr/>
                    <a:lstStyle/>
                    <a:p>
                      <a:r>
                        <a:rPr lang="en-US" sz="1400" dirty="0"/>
                        <a:t>Grade Kinder &amp; 1st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Monday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8:00 AM</a:t>
                      </a:r>
                      <a:r>
                        <a:rPr lang="en-US" sz="1400" baseline="0" dirty="0"/>
                        <a:t> – 1:45 PM</a:t>
                      </a:r>
                      <a:endParaRPr lang="en-US" sz="1400" dirty="0"/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86">
                <a:tc>
                  <a:txBody>
                    <a:bodyPr/>
                    <a:lstStyle/>
                    <a:p>
                      <a:r>
                        <a:rPr lang="en-US" sz="1400" dirty="0"/>
                        <a:t>Grade K</a:t>
                      </a:r>
                      <a:r>
                        <a:rPr lang="en-US" sz="1400" baseline="0" dirty="0"/>
                        <a:t>inder &amp; 1st</a:t>
                      </a:r>
                      <a:endParaRPr lang="en-US" sz="1400" dirty="0"/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Tuesday through Friday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8:00 AM – 2:45 PM</a:t>
                      </a:r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86">
                <a:tc>
                  <a:txBody>
                    <a:bodyPr/>
                    <a:lstStyle/>
                    <a:p>
                      <a:r>
                        <a:rPr lang="en-US" sz="1400" dirty="0"/>
                        <a:t>Grades Second through Eighth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Monday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8:00 AM -  2:30 PM</a:t>
                      </a:r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825869550"/>
                  </a:ext>
                </a:extLst>
              </a:tr>
              <a:tr h="371086">
                <a:tc>
                  <a:txBody>
                    <a:bodyPr/>
                    <a:lstStyle/>
                    <a:p>
                      <a:r>
                        <a:rPr lang="en-US" sz="1400" dirty="0"/>
                        <a:t>Grades Second through Eighth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Tuesday through Friday</a:t>
                      </a:r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8:00 AM – 3:30</a:t>
                      </a:r>
                      <a:r>
                        <a:rPr lang="en-US" sz="1400" baseline="0" dirty="0"/>
                        <a:t> PM</a:t>
                      </a:r>
                      <a:endParaRPr lang="en-US" sz="1400" dirty="0"/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40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FACULTY &amp; STAFF HOURS</a:t>
                      </a:r>
                    </a:p>
                  </a:txBody>
                  <a:tcPr marL="91448" marR="91448" marT="45750" marB="4575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91448" marR="91448" marT="45744" marB="45744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44" marB="4574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86">
                <a:tc>
                  <a:txBody>
                    <a:bodyPr/>
                    <a:lstStyle/>
                    <a:p>
                      <a:r>
                        <a:rPr lang="en-US" sz="1400" dirty="0"/>
                        <a:t>BPA</a:t>
                      </a:r>
                      <a:r>
                        <a:rPr lang="en-US" sz="1400" baseline="0" dirty="0"/>
                        <a:t> Staff &amp; Faculty</a:t>
                      </a:r>
                      <a:endParaRPr lang="en-US" sz="1400" dirty="0"/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Monday through</a:t>
                      </a:r>
                      <a:r>
                        <a:rPr lang="en-US" sz="1400" baseline="0" dirty="0"/>
                        <a:t> Friday</a:t>
                      </a:r>
                      <a:endParaRPr lang="en-US" sz="1400" dirty="0"/>
                    </a:p>
                  </a:txBody>
                  <a:tcPr marL="91448" marR="91448" marT="45750" marB="4575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7:45 AM – 3:45PM</a:t>
                      </a:r>
                    </a:p>
                  </a:txBody>
                  <a:tcPr marL="91448" marR="91448" marT="45750" marB="457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4301" name="TextBox 6">
            <a:extLst>
              <a:ext uri="{FF2B5EF4-FFF2-40B4-BE49-F238E27FC236}">
                <a16:creationId xmlns:a16="http://schemas.microsoft.com/office/drawing/2014/main" id="{F9FEBCB1-22AA-2AFE-4184-B0AC62CD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4271963"/>
            <a:ext cx="8592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i="1" dirty="0"/>
              <a:t>Aftercare will be provided to students who have siblings in grades 2-8 for the extra 45 min. </a:t>
            </a:r>
            <a:r>
              <a:rPr lang="en-US" altLang="en-US" b="1" i="1" dirty="0"/>
              <a:t>only</a:t>
            </a:r>
            <a:r>
              <a:rPr lang="en-US" altLang="en-US" i="1" dirty="0"/>
              <a:t> @ no cost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112">
            <a:extLst>
              <a:ext uri="{FF2B5EF4-FFF2-40B4-BE49-F238E27FC236}">
                <a16:creationId xmlns:a16="http://schemas.microsoft.com/office/drawing/2014/main" id="{46928E99-FEBC-6C6F-FF28-5708FEA8AB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75" y="155575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Arrival Details</a:t>
            </a:r>
          </a:p>
        </p:txBody>
      </p:sp>
      <p:sp>
        <p:nvSpPr>
          <p:cNvPr id="56324" name="Shape 113">
            <a:extLst>
              <a:ext uri="{FF2B5EF4-FFF2-40B4-BE49-F238E27FC236}">
                <a16:creationId xmlns:a16="http://schemas.microsoft.com/office/drawing/2014/main" id="{E910D9F4-DD63-634C-9392-C57BC18600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65088" y="1063625"/>
            <a:ext cx="7142163" cy="4079875"/>
          </a:xfrm>
        </p:spPr>
        <p:txBody>
          <a:bodyPr>
            <a:normAutofit/>
          </a:bodyPr>
          <a:lstStyle/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School starts promptly at 8:00 a.m. (BOTH Buildings)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SCHOOLHOUSE will open </a:t>
            </a:r>
            <a:r>
              <a:rPr lang="en-US" altLang="en-US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doors at 7:55AM CLOSES @ 8:05AM 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Children purchasing breakfast will be admitted into the Cafeteria at 7:30 a.m. (Even within the PLC)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Bell Work 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7:45 – 7:55 am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Morning ANNOUNCEMENTS 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(zoom into classes) 7:55 am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Instruction begins promptly at 8:00 a.m. </a:t>
            </a: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If child arrives after @ 8:00AM, they are tardy &amp; a pass is needed (Parking!)</a:t>
            </a:r>
            <a:endParaRPr lang="en-US" altLang="en-US" sz="9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4572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Calibri" panose="020F0502020204030204" pitchFamily="34" charset="0"/>
              <a:buChar char="➔"/>
            </a:pPr>
            <a:r>
              <a:rPr lang="en-US" altLang="en-US" sz="1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With the new </a:t>
            </a:r>
            <a:r>
              <a:rPr lang="en-US" altLang="en-US" sz="12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Safety Schools Act an SSO </a:t>
            </a:r>
            <a:r>
              <a:rPr lang="en-US" altLang="en-US" sz="1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will be on campus during school hours and access to building will be monitored and closed on time for the safety of our children</a:t>
            </a:r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342900"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2" descr="http://416soclean.ca/wp-content/uploads/2012/11/MEM_0112_J_B.jpg">
            <a:extLst>
              <a:ext uri="{FF2B5EF4-FFF2-40B4-BE49-F238E27FC236}">
                <a16:creationId xmlns:a16="http://schemas.microsoft.com/office/drawing/2014/main" id="{80BA9CE3-DA93-4BD8-C593-B0F26690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0"/>
            <a:ext cx="3384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65">
            <a:extLst>
              <a:ext uri="{FF2B5EF4-FFF2-40B4-BE49-F238E27FC236}">
                <a16:creationId xmlns:a16="http://schemas.microsoft.com/office/drawing/2014/main" id="{0A037373-4CAB-285E-C658-8DDED8701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13" y="142875"/>
            <a:ext cx="89027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SDHC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Nutrition Services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</a:t>
            </a:r>
          </a:p>
        </p:txBody>
      </p:sp>
      <p:pic>
        <p:nvPicPr>
          <p:cNvPr id="58371" name="Picture 1">
            <a:extLst>
              <a:ext uri="{FF2B5EF4-FFF2-40B4-BE49-F238E27FC236}">
                <a16:creationId xmlns:a16="http://schemas.microsoft.com/office/drawing/2014/main" id="{CDD61EC6-A1C3-0E77-1D96-B6D20786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139825"/>
            <a:ext cx="713581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F80052-2430-9AE8-3EB7-F36BB33E9C90}"/>
              </a:ext>
            </a:extLst>
          </p:cNvPr>
          <p:cNvSpPr txBox="1"/>
          <p:nvPr/>
        </p:nvSpPr>
        <p:spPr>
          <a:xfrm>
            <a:off x="284163" y="1581150"/>
            <a:ext cx="1919287" cy="335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/>
              <a:t>Every Child/Family</a:t>
            </a:r>
          </a:p>
          <a:p>
            <a:pPr algn="ctr">
              <a:defRPr/>
            </a:pPr>
            <a:endParaRPr lang="en-US" sz="1800" b="1" dirty="0"/>
          </a:p>
          <a:p>
            <a:pPr>
              <a:defRPr/>
            </a:pPr>
            <a:r>
              <a:rPr lang="en-US" sz="1800" u="sng" dirty="0"/>
              <a:t>Will receive: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5 service hours if completed by Aug 15</a:t>
            </a:r>
            <a:r>
              <a:rPr lang="en-US" sz="1800" baseline="30000" dirty="0">
                <a:solidFill>
                  <a:srgbClr val="FF0000"/>
                </a:solidFill>
              </a:rPr>
              <a:t>th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</a:rPr>
              <a:t>3 service hours if completed by Aug. 17</a:t>
            </a:r>
            <a:r>
              <a:rPr lang="en-US" sz="1800" baseline="30000" dirty="0">
                <a:solidFill>
                  <a:schemeClr val="accent3"/>
                </a:solidFill>
              </a:rPr>
              <a:t>th</a:t>
            </a:r>
            <a:endParaRPr lang="en-US" sz="1800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47">
            <a:extLst>
              <a:ext uri="{FF2B5EF4-FFF2-40B4-BE49-F238E27FC236}">
                <a16:creationId xmlns:a16="http://schemas.microsoft.com/office/drawing/2014/main" id="{989B0D24-FA67-1B2A-A5C9-ABE80C78F6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675" y="307023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Lunch Payment Options</a:t>
            </a:r>
          </a:p>
        </p:txBody>
      </p:sp>
      <p:sp>
        <p:nvSpPr>
          <p:cNvPr id="26626" name="Shape 148">
            <a:extLst>
              <a:ext uri="{FF2B5EF4-FFF2-40B4-BE49-F238E27FC236}">
                <a16:creationId xmlns:a16="http://schemas.microsoft.com/office/drawing/2014/main" id="{64260655-7C30-C56D-B239-7BB55240AA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252538"/>
            <a:ext cx="9144000" cy="3890962"/>
          </a:xfrm>
        </p:spPr>
        <p:txBody>
          <a:bodyPr>
            <a:normAutofit/>
          </a:bodyPr>
          <a:lstStyle/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student may bring their lunch to school or purchase lunch from our cafeteria @ approx. $4.00 per lunch. 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ONLINE PAYMENTS, available and in first day packets. 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If your child qualifies for free or reduced lunch arrangements will be made accordingly </a:t>
            </a:r>
          </a:p>
          <a:p>
            <a:pPr marL="139700" eaLnBrk="1" hangingPunct="1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       (APPLY ONLINE).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No money will be exchanged in the cafeteria (PAY online or in check/money order for the week)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Money Order or Check must be in an envelope with: Your child's name, homeroom teacher, grade level, and amount. 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Parents of siblings @ BPA, please place money for each individual child in his or her own envelope.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Teachers eat with students during their lunch time.</a:t>
            </a: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**ALL PARENTS MUST COMPLETE THE FREE REDUCED – PRICE SCHOOL MEALS APP IN 1</a:t>
            </a:r>
            <a:r>
              <a:rPr lang="en-US" altLang="en-US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ST</a:t>
            </a:r>
            <a:r>
              <a:rPr lang="en-US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DAY PACKET**</a:t>
            </a:r>
          </a:p>
          <a:p>
            <a:pPr marL="457200" indent="-317500" eaLnBrk="1" hangingPunct="1">
              <a:lnSpc>
                <a:spcPct val="200000"/>
              </a:lnSpc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  <a:defRPr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457200" indent="-317500" eaLnBrk="1" hangingPunct="1">
              <a:spcBef>
                <a:spcPct val="0"/>
              </a:spcBef>
              <a:buClr>
                <a:srgbClr val="000000"/>
              </a:buClr>
              <a:defRPr/>
            </a:pP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552896-634D-43C8-AE32-C384C6685053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E1CB74-B0F8-41EE-BE11-777025087730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40111"/>
            <a:ext cx="1777603" cy="126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DD99486-22D6-AC4D-B294-6D4F2A937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5" y="-73172"/>
            <a:ext cx="1431730" cy="17918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A821AD7-AC5C-4EEA-A160-473C1AB2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0" y="246436"/>
            <a:ext cx="2312131" cy="1298968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E90FA14A-78FB-F940-8FBE-530AD10DF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17" y="1718668"/>
            <a:ext cx="6515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u="sng" dirty="0">
                <a:solidFill>
                  <a:srgbClr val="40288F"/>
                </a:solidFill>
                <a:latin typeface="Berlin Sans FB Demi" panose="020E0802020502020306" pitchFamily="34" charset="0"/>
              </a:rPr>
              <a:t>Uniforms</a:t>
            </a:r>
            <a:endParaRPr lang="en-US" altLang="en-US" sz="1350" b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BridgePrep students are </a:t>
            </a:r>
            <a:r>
              <a:rPr lang="en-US" altLang="en-US" sz="13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wear uniforms via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 u="sng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iBiley</a:t>
            </a: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>
              <a:spcBef>
                <a:spcPct val="0"/>
              </a:spcBef>
            </a:pP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Tops:</a:t>
            </a: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Polos</a:t>
            </a: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are White, Light Blue or Navy Blue,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Gray (HS ONLY) with the approved school logo</a:t>
            </a:r>
          </a:p>
          <a:p>
            <a:pPr marL="214313" indent="-214313">
              <a:spcBef>
                <a:spcPct val="0"/>
              </a:spcBef>
            </a:pP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Bottoms</a:t>
            </a: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Pants, knee length skirts or shorts that are Navy Blue or Khaki</a:t>
            </a:r>
          </a:p>
          <a:p>
            <a:pPr marL="214313" indent="-214313">
              <a:spcBef>
                <a:spcPct val="0"/>
              </a:spcBef>
            </a:pP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School</a:t>
            </a: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BOOKBAGS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BridgePrep students are </a:t>
            </a:r>
            <a:r>
              <a:rPr lang="en-US" altLang="en-US" sz="13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en-US" altLang="en-US" sz="1350" b="1" u="sng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wear closed-toed &amp; closed back shoes</a:t>
            </a: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14313" indent="-214313">
              <a:spcBef>
                <a:spcPct val="0"/>
              </a:spcBef>
            </a:pPr>
            <a:r>
              <a:rPr lang="en-US" altLang="en-US" sz="1350" b="1" dirty="0">
                <a:solidFill>
                  <a:srgbClr val="0118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crocs, sandals, slides, flip flops or house shoes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convenience of BridgePrep families, the school will host private Ibiley Uniform sale events at the school a few times a year.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9644" y="-227541"/>
            <a:ext cx="2777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11893"/>
                </a:solidFill>
                <a:latin typeface="Broadway" panose="04040905080B02020502" pitchFamily="82" charset="0"/>
              </a:rPr>
              <a:t>Dress Code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32832DD0-6694-A490-CB97-7394A4201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4638675" cy="857250"/>
          </a:xfr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Lead Day for Middle School: Grades 6 – 8 </a:t>
            </a: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CF2BBBA7-8C17-F63F-036C-4B778862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0"/>
            <a:ext cx="38496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4">
            <a:extLst>
              <a:ext uri="{FF2B5EF4-FFF2-40B4-BE49-F238E27FC236}">
                <a16:creationId xmlns:a16="http://schemas.microsoft.com/office/drawing/2014/main" id="{1869C99B-8DDB-D329-8F0A-7A3E4F20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9988"/>
            <a:ext cx="529431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600" b="1" dirty="0"/>
              <a:t>Every Wednesday 6th 7th and 8th graders wear professional attire</a:t>
            </a:r>
            <a:r>
              <a:rPr lang="en-US" altLang="en-US" sz="1600" dirty="0"/>
              <a:t> as </a:t>
            </a:r>
            <a:r>
              <a:rPr lang="en-US" altLang="en-US" sz="1600" b="1" u="sng" dirty="0"/>
              <a:t>Leaders</a:t>
            </a:r>
            <a:r>
              <a:rPr lang="en-US" altLang="en-US" sz="1600" dirty="0"/>
              <a:t> for BPA Tampa.</a:t>
            </a:r>
          </a:p>
          <a:p>
            <a:endParaRPr lang="en-US" altLang="en-US" sz="1600" dirty="0"/>
          </a:p>
          <a:p>
            <a:r>
              <a:rPr lang="en-US" altLang="en-US" sz="1600" dirty="0"/>
              <a:t>T</a:t>
            </a:r>
            <a:r>
              <a:rPr lang="en-US" altLang="en-US" sz="1600" i="1" dirty="0"/>
              <a:t>hey are role models for our school and future LEADERS in our global economy.</a:t>
            </a:r>
          </a:p>
          <a:p>
            <a:endParaRPr lang="en-US" altLang="en-US" sz="1600" dirty="0"/>
          </a:p>
          <a:p>
            <a:r>
              <a:rPr lang="en-US" altLang="en-US" sz="1600" dirty="0"/>
              <a:t>Lead Day speakers will be encouraged to visit campus to speak with middle school students on Wednesdays. One speaker monthly is the goal. If interested please email Ms. Colquitt: </a:t>
            </a:r>
            <a:r>
              <a:rPr lang="en-US" altLang="en-US" sz="1600" dirty="0">
                <a:hlinkClick r:id="rId4"/>
              </a:rPr>
              <a:t>bcolquitt@bridgeptampa.com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endParaRPr lang="en-US" altLang="en-US" sz="1600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153">
            <a:extLst>
              <a:ext uri="{FF2B5EF4-FFF2-40B4-BE49-F238E27FC236}">
                <a16:creationId xmlns:a16="http://schemas.microsoft.com/office/drawing/2014/main" id="{868DED4D-E208-7CC7-E1AA-6BCEEA2DE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087" y="364929"/>
            <a:ext cx="8229600" cy="8572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Supplies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37F2BC-7A48-3C19-5FB9-686E7C0A6E4C}"/>
              </a:ext>
            </a:extLst>
          </p:cNvPr>
          <p:cNvSpPr txBox="1"/>
          <p:nvPr/>
        </p:nvSpPr>
        <p:spPr>
          <a:xfrm>
            <a:off x="6227789" y="4292739"/>
            <a:ext cx="261640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Middle School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Clear Backpacks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B8D650-65C2-D8EC-8004-6B62FD25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1252538"/>
            <a:ext cx="1933550" cy="3712976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32395FB-F143-3D29-1F0C-33170189C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568" y="1266372"/>
            <a:ext cx="2956850" cy="297827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B852DD-EF27-FFE3-CB2F-C79B5859B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747" y="1252024"/>
            <a:ext cx="3931931" cy="37134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FD7FA340-4998-1938-1074-21509943CD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38" y="0"/>
            <a:ext cx="8890000" cy="8572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Arrival &amp; Dismissal: Main Schoolhouse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217456-8C11-6A55-AD1E-BE953E9D79D4}"/>
              </a:ext>
            </a:extLst>
          </p:cNvPr>
          <p:cNvSpPr txBox="1"/>
          <p:nvPr/>
        </p:nvSpPr>
        <p:spPr>
          <a:xfrm>
            <a:off x="2998203" y="1158240"/>
            <a:ext cx="31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BPA TAMPA-ARRIVAL &amp; DISMISSAL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476A76-69ED-EAA9-863C-EBA2A7327620}"/>
              </a:ext>
            </a:extLst>
          </p:cNvPr>
          <p:cNvCxnSpPr>
            <a:cxnSpLocks/>
          </p:cNvCxnSpPr>
          <p:nvPr/>
        </p:nvCxnSpPr>
        <p:spPr>
          <a:xfrm>
            <a:off x="264160" y="1554480"/>
            <a:ext cx="80873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964FA7-7C87-8974-B278-86CE80230A7A}"/>
              </a:ext>
            </a:extLst>
          </p:cNvPr>
          <p:cNvCxnSpPr>
            <a:cxnSpLocks/>
          </p:cNvCxnSpPr>
          <p:nvPr/>
        </p:nvCxnSpPr>
        <p:spPr>
          <a:xfrm>
            <a:off x="253841" y="1794749"/>
            <a:ext cx="8097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BC3875-4780-D6AD-2962-DD6353F3C4E7}"/>
              </a:ext>
            </a:extLst>
          </p:cNvPr>
          <p:cNvSpPr txBox="1"/>
          <p:nvPr/>
        </p:nvSpPr>
        <p:spPr>
          <a:xfrm>
            <a:off x="264160" y="1548528"/>
            <a:ext cx="955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SWANN AVE</a:t>
            </a:r>
            <a:r>
              <a:rPr lang="en-US" sz="10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44833-A2AA-C9E5-E1BF-1387DD43FC19}"/>
              </a:ext>
            </a:extLst>
          </p:cNvPr>
          <p:cNvSpPr txBox="1"/>
          <p:nvPr/>
        </p:nvSpPr>
        <p:spPr>
          <a:xfrm>
            <a:off x="3703240" y="1548527"/>
            <a:ext cx="955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SWANN AVE</a:t>
            </a:r>
            <a:r>
              <a:rPr lang="en-US" sz="1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4FB43-1888-9D79-F298-251C30736B9F}"/>
              </a:ext>
            </a:extLst>
          </p:cNvPr>
          <p:cNvSpPr txBox="1"/>
          <p:nvPr/>
        </p:nvSpPr>
        <p:spPr>
          <a:xfrm>
            <a:off x="7406799" y="1560433"/>
            <a:ext cx="955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SWANN AVE</a:t>
            </a:r>
            <a:r>
              <a:rPr lang="en-US" sz="1000" dirty="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5F9430-8D9C-DDEF-46FA-8065A3D2EC03}"/>
              </a:ext>
            </a:extLst>
          </p:cNvPr>
          <p:cNvCxnSpPr>
            <a:cxnSpLocks/>
          </p:cNvCxnSpPr>
          <p:nvPr/>
        </p:nvCxnSpPr>
        <p:spPr>
          <a:xfrm>
            <a:off x="8351520" y="1806654"/>
            <a:ext cx="0" cy="3009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393208-8F9E-168F-1862-D67EA151DE90}"/>
              </a:ext>
            </a:extLst>
          </p:cNvPr>
          <p:cNvCxnSpPr>
            <a:cxnSpLocks/>
          </p:cNvCxnSpPr>
          <p:nvPr/>
        </p:nvCxnSpPr>
        <p:spPr>
          <a:xfrm>
            <a:off x="8798560" y="1806654"/>
            <a:ext cx="0" cy="3009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65642E-2890-FCBA-8778-71C81B9DA365}"/>
              </a:ext>
            </a:extLst>
          </p:cNvPr>
          <p:cNvSpPr txBox="1"/>
          <p:nvPr/>
        </p:nvSpPr>
        <p:spPr>
          <a:xfrm rot="5400000">
            <a:off x="7589527" y="3441849"/>
            <a:ext cx="1971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SOUTH MOODY AVE.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8755F2-03B2-868E-6018-501B888D97C9}"/>
              </a:ext>
            </a:extLst>
          </p:cNvPr>
          <p:cNvSpPr/>
          <p:nvPr/>
        </p:nvSpPr>
        <p:spPr>
          <a:xfrm>
            <a:off x="345439" y="1950720"/>
            <a:ext cx="548641" cy="8053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5B45F-5ADA-D072-696A-3E7A96AC56CD}"/>
              </a:ext>
            </a:extLst>
          </p:cNvPr>
          <p:cNvSpPr txBox="1"/>
          <p:nvPr/>
        </p:nvSpPr>
        <p:spPr>
          <a:xfrm rot="16200000">
            <a:off x="174672" y="2004309"/>
            <a:ext cx="9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Church Office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579B23-BD3D-AA69-FA28-9DE6916E9FD4}"/>
              </a:ext>
            </a:extLst>
          </p:cNvPr>
          <p:cNvSpPr txBox="1"/>
          <p:nvPr/>
        </p:nvSpPr>
        <p:spPr>
          <a:xfrm>
            <a:off x="962783" y="1891176"/>
            <a:ext cx="119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WALKERS ONLY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E9E95F-49C5-377B-9DFC-E782373B391E}"/>
              </a:ext>
            </a:extLst>
          </p:cNvPr>
          <p:cNvSpPr/>
          <p:nvPr/>
        </p:nvSpPr>
        <p:spPr>
          <a:xfrm>
            <a:off x="3307671" y="1887952"/>
            <a:ext cx="1971040" cy="5595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2387B808-8AE0-8B2B-F319-5CD141A9D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1" y="1977426"/>
            <a:ext cx="328819" cy="3806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1C7A13-CA0B-C995-7957-3BED947A2B38}"/>
              </a:ext>
            </a:extLst>
          </p:cNvPr>
          <p:cNvSpPr txBox="1"/>
          <p:nvPr/>
        </p:nvSpPr>
        <p:spPr>
          <a:xfrm>
            <a:off x="3958255" y="2009358"/>
            <a:ext cx="79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GYM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F16B698-5F3D-6C7D-BC5E-8A974C44A856}"/>
              </a:ext>
            </a:extLst>
          </p:cNvPr>
          <p:cNvSpPr/>
          <p:nvPr/>
        </p:nvSpPr>
        <p:spPr>
          <a:xfrm>
            <a:off x="1155086" y="2911562"/>
            <a:ext cx="6729233" cy="1137891"/>
          </a:xfrm>
          <a:prstGeom prst="arc">
            <a:avLst>
              <a:gd name="adj1" fmla="val 519163"/>
              <a:gd name="adj2" fmla="val 211035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C5406CD3-425B-2BB1-620F-A11F7067B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455">
            <a:off x="6449581" y="2944371"/>
            <a:ext cx="624684" cy="181068"/>
          </a:xfrm>
          <a:prstGeom prst="rect">
            <a:avLst/>
          </a:prstGeom>
        </p:spPr>
      </p:pic>
      <p:sp>
        <p:nvSpPr>
          <p:cNvPr id="32" name="Left Arrow 31">
            <a:extLst>
              <a:ext uri="{FF2B5EF4-FFF2-40B4-BE49-F238E27FC236}">
                <a16:creationId xmlns:a16="http://schemas.microsoft.com/office/drawing/2014/main" id="{22E979EB-385F-A897-CFA6-B29F6D63AD0A}"/>
              </a:ext>
            </a:extLst>
          </p:cNvPr>
          <p:cNvSpPr/>
          <p:nvPr/>
        </p:nvSpPr>
        <p:spPr>
          <a:xfrm>
            <a:off x="7227521" y="3130179"/>
            <a:ext cx="562816" cy="14083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99EC76-AB3C-6387-C0C8-0FEC8AFA2453}"/>
              </a:ext>
            </a:extLst>
          </p:cNvPr>
          <p:cNvSpPr txBox="1"/>
          <p:nvPr/>
        </p:nvSpPr>
        <p:spPr>
          <a:xfrm>
            <a:off x="2733992" y="3049637"/>
            <a:ext cx="3200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ENTER &amp; STOP @ STAFF FOR CHILD’S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894087-EA58-9C1E-9955-7ADD9391768A}"/>
              </a:ext>
            </a:extLst>
          </p:cNvPr>
          <p:cNvSpPr/>
          <p:nvPr/>
        </p:nvSpPr>
        <p:spPr>
          <a:xfrm>
            <a:off x="96838" y="3311247"/>
            <a:ext cx="865945" cy="53939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Qr code&#10;&#10;Description automatically generated">
            <a:extLst>
              <a:ext uri="{FF2B5EF4-FFF2-40B4-BE49-F238E27FC236}">
                <a16:creationId xmlns:a16="http://schemas.microsoft.com/office/drawing/2014/main" id="{957DD5BE-97F0-CBE1-B454-200CFD03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" y="3368509"/>
            <a:ext cx="367022" cy="4248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F2CA60-6719-71ED-3CB7-AC59E987187D}"/>
              </a:ext>
            </a:extLst>
          </p:cNvPr>
          <p:cNvSpPr txBox="1"/>
          <p:nvPr/>
        </p:nvSpPr>
        <p:spPr>
          <a:xfrm>
            <a:off x="198291" y="3350110"/>
            <a:ext cx="87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ADMIN OFFICE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9A1ECCD-52EF-3E15-B979-1A38A5F1407F}"/>
              </a:ext>
            </a:extLst>
          </p:cNvPr>
          <p:cNvSpPr/>
          <p:nvPr/>
        </p:nvSpPr>
        <p:spPr>
          <a:xfrm>
            <a:off x="127566" y="4179104"/>
            <a:ext cx="804487" cy="79753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45986E-C33A-35B7-67CF-13E05F0CB8A2}"/>
              </a:ext>
            </a:extLst>
          </p:cNvPr>
          <p:cNvSpPr txBox="1"/>
          <p:nvPr/>
        </p:nvSpPr>
        <p:spPr>
          <a:xfrm rot="16200000">
            <a:off x="-72399" y="4305236"/>
            <a:ext cx="11951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PLAYGROUND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0E5A30-2B52-5C5A-5525-FD6E2491627D}"/>
              </a:ext>
            </a:extLst>
          </p:cNvPr>
          <p:cNvSpPr/>
          <p:nvPr/>
        </p:nvSpPr>
        <p:spPr>
          <a:xfrm>
            <a:off x="6843905" y="4825579"/>
            <a:ext cx="1153280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Qr code&#10;&#10;Description automatically generated">
            <a:extLst>
              <a:ext uri="{FF2B5EF4-FFF2-40B4-BE49-F238E27FC236}">
                <a16:creationId xmlns:a16="http://schemas.microsoft.com/office/drawing/2014/main" id="{3173691B-2603-AEC7-B935-83DD11861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296" y="4815840"/>
            <a:ext cx="212698" cy="2462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51AA74F-E805-1377-087D-74BDE13FABA5}"/>
              </a:ext>
            </a:extLst>
          </p:cNvPr>
          <p:cNvSpPr txBox="1"/>
          <p:nvPr/>
        </p:nvSpPr>
        <p:spPr>
          <a:xfrm>
            <a:off x="7199361" y="4780297"/>
            <a:ext cx="552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PLC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137DD0-CE56-7109-500A-8F85B8877B56}"/>
              </a:ext>
            </a:extLst>
          </p:cNvPr>
          <p:cNvSpPr/>
          <p:nvPr/>
        </p:nvSpPr>
        <p:spPr>
          <a:xfrm>
            <a:off x="2760550" y="4417663"/>
            <a:ext cx="3268103" cy="51652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Qr code&#10;&#10;Description automatically generated">
            <a:extLst>
              <a:ext uri="{FF2B5EF4-FFF2-40B4-BE49-F238E27FC236}">
                <a16:creationId xmlns:a16="http://schemas.microsoft.com/office/drawing/2014/main" id="{9492F88E-B57F-7A1C-21AC-09012249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12" y="4365344"/>
            <a:ext cx="536588" cy="6211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FCFB8A-7BE5-B719-B417-C0AEA2E80DE7}"/>
              </a:ext>
            </a:extLst>
          </p:cNvPr>
          <p:cNvSpPr txBox="1"/>
          <p:nvPr/>
        </p:nvSpPr>
        <p:spPr>
          <a:xfrm>
            <a:off x="3261354" y="4516660"/>
            <a:ext cx="269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MAIN SCHOOL BUILDING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40F66F3E-7DC5-62C3-F72D-81F49E04AF37}"/>
              </a:ext>
            </a:extLst>
          </p:cNvPr>
          <p:cNvSpPr/>
          <p:nvPr/>
        </p:nvSpPr>
        <p:spPr>
          <a:xfrm>
            <a:off x="7227521" y="3667874"/>
            <a:ext cx="656798" cy="14390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2006416A-9EC5-855E-5482-477D9D51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2783">
            <a:off x="2185470" y="2920949"/>
            <a:ext cx="624684" cy="181068"/>
          </a:xfrm>
          <a:prstGeom prst="rect">
            <a:avLst/>
          </a:prstGeom>
        </p:spPr>
      </p:pic>
      <p:pic>
        <p:nvPicPr>
          <p:cNvPr id="54" name="Picture 53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1AAA3CE9-7AE4-E0A1-058A-EE72A3A5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782" y="3837609"/>
            <a:ext cx="624684" cy="181068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DD3C217F-1067-AE7B-0753-D1C4D526C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094" y="4023980"/>
            <a:ext cx="215444" cy="21544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0E3B203-1499-F0E3-A826-F30E9AD3B99D}"/>
              </a:ext>
            </a:extLst>
          </p:cNvPr>
          <p:cNvSpPr txBox="1"/>
          <p:nvPr/>
        </p:nvSpPr>
        <p:spPr>
          <a:xfrm>
            <a:off x="6811063" y="3799873"/>
            <a:ext cx="21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  <a:endParaRPr lang="en-US" dirty="0"/>
          </a:p>
        </p:txBody>
      </p:sp>
      <p:pic>
        <p:nvPicPr>
          <p:cNvPr id="58" name="Picture 57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67E22EF1-A008-9D1E-F19E-D096612ED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629" y="3897172"/>
            <a:ext cx="624684" cy="181068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A5F15E7F-CE26-2DA9-CFA3-B87E68E61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317" y="4131702"/>
            <a:ext cx="215444" cy="21544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EA570F9-7CF8-98FD-5AC0-DC98557DA2F6}"/>
              </a:ext>
            </a:extLst>
          </p:cNvPr>
          <p:cNvSpPr txBox="1"/>
          <p:nvPr/>
        </p:nvSpPr>
        <p:spPr>
          <a:xfrm>
            <a:off x="6017388" y="3922856"/>
            <a:ext cx="21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endParaRPr lang="en-US" dirty="0"/>
          </a:p>
        </p:txBody>
      </p:sp>
      <p:pic>
        <p:nvPicPr>
          <p:cNvPr id="62" name="Picture 61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0489F354-0C70-6EAF-79BC-FC6BC13DA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207" y="3938372"/>
            <a:ext cx="624684" cy="181068"/>
          </a:xfrm>
          <a:prstGeom prst="rect">
            <a:avLst/>
          </a:prstGeom>
        </p:spPr>
      </p:pic>
      <p:pic>
        <p:nvPicPr>
          <p:cNvPr id="69632" name="Picture 69631" descr="Icon&#10;&#10;Description automatically generated">
            <a:extLst>
              <a:ext uri="{FF2B5EF4-FFF2-40B4-BE49-F238E27FC236}">
                <a16:creationId xmlns:a16="http://schemas.microsoft.com/office/drawing/2014/main" id="{84E355F8-AF0A-EA2C-D6C3-03B225471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01" y="4182838"/>
            <a:ext cx="215444" cy="215444"/>
          </a:xfrm>
          <a:prstGeom prst="rect">
            <a:avLst/>
          </a:prstGeom>
        </p:spPr>
      </p:pic>
      <p:sp>
        <p:nvSpPr>
          <p:cNvPr id="69636" name="TextBox 69635">
            <a:extLst>
              <a:ext uri="{FF2B5EF4-FFF2-40B4-BE49-F238E27FC236}">
                <a16:creationId xmlns:a16="http://schemas.microsoft.com/office/drawing/2014/main" id="{AD3CE11D-C567-2EF8-E7A3-59FF22F96904}"/>
              </a:ext>
            </a:extLst>
          </p:cNvPr>
          <p:cNvSpPr txBox="1"/>
          <p:nvPr/>
        </p:nvSpPr>
        <p:spPr>
          <a:xfrm>
            <a:off x="5142347" y="3971681"/>
            <a:ext cx="21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endParaRPr lang="en-US" dirty="0"/>
          </a:p>
        </p:txBody>
      </p:sp>
      <p:pic>
        <p:nvPicPr>
          <p:cNvPr id="69637" name="Picture 69636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4B100EE1-3DF6-F1DD-5AFD-2077E7CBA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64" y="3949360"/>
            <a:ext cx="624684" cy="181068"/>
          </a:xfrm>
          <a:prstGeom prst="rect">
            <a:avLst/>
          </a:prstGeom>
        </p:spPr>
      </p:pic>
      <p:pic>
        <p:nvPicPr>
          <p:cNvPr id="69639" name="Picture 69638" descr="Icon&#10;&#10;Description automatically generated">
            <a:extLst>
              <a:ext uri="{FF2B5EF4-FFF2-40B4-BE49-F238E27FC236}">
                <a16:creationId xmlns:a16="http://schemas.microsoft.com/office/drawing/2014/main" id="{51422169-FD8C-D9B7-ECEB-5B415C7C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879" y="4180549"/>
            <a:ext cx="215444" cy="215444"/>
          </a:xfrm>
          <a:prstGeom prst="rect">
            <a:avLst/>
          </a:prstGeom>
        </p:spPr>
      </p:pic>
      <p:sp>
        <p:nvSpPr>
          <p:cNvPr id="69640" name="TextBox 69639">
            <a:extLst>
              <a:ext uri="{FF2B5EF4-FFF2-40B4-BE49-F238E27FC236}">
                <a16:creationId xmlns:a16="http://schemas.microsoft.com/office/drawing/2014/main" id="{8845EEA8-6EDA-3509-F7A0-73507E665850}"/>
              </a:ext>
            </a:extLst>
          </p:cNvPr>
          <p:cNvSpPr txBox="1"/>
          <p:nvPr/>
        </p:nvSpPr>
        <p:spPr>
          <a:xfrm>
            <a:off x="4264799" y="3999376"/>
            <a:ext cx="21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endParaRPr lang="en-US" dirty="0"/>
          </a:p>
        </p:txBody>
      </p:sp>
      <p:pic>
        <p:nvPicPr>
          <p:cNvPr id="69641" name="Picture 69640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859C585D-04D5-AACA-A11B-87864F21A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83" y="3895804"/>
            <a:ext cx="624684" cy="181068"/>
          </a:xfrm>
          <a:prstGeom prst="rect">
            <a:avLst/>
          </a:prstGeom>
        </p:spPr>
      </p:pic>
      <p:pic>
        <p:nvPicPr>
          <p:cNvPr id="69643" name="Picture 69642" descr="Icon&#10;&#10;Description automatically generated">
            <a:extLst>
              <a:ext uri="{FF2B5EF4-FFF2-40B4-BE49-F238E27FC236}">
                <a16:creationId xmlns:a16="http://schemas.microsoft.com/office/drawing/2014/main" id="{3D07A207-93D5-20A5-923D-62A1FA86C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744" y="4170120"/>
            <a:ext cx="215444" cy="215444"/>
          </a:xfrm>
          <a:prstGeom prst="rect">
            <a:avLst/>
          </a:prstGeom>
        </p:spPr>
      </p:pic>
      <p:sp>
        <p:nvSpPr>
          <p:cNvPr id="69644" name="TextBox 69643">
            <a:extLst>
              <a:ext uri="{FF2B5EF4-FFF2-40B4-BE49-F238E27FC236}">
                <a16:creationId xmlns:a16="http://schemas.microsoft.com/office/drawing/2014/main" id="{A185ADC9-9C84-F64B-E970-52A6A5213987}"/>
              </a:ext>
            </a:extLst>
          </p:cNvPr>
          <p:cNvSpPr txBox="1"/>
          <p:nvPr/>
        </p:nvSpPr>
        <p:spPr>
          <a:xfrm>
            <a:off x="3440844" y="3986115"/>
            <a:ext cx="215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endParaRPr lang="en-US" dirty="0"/>
          </a:p>
        </p:txBody>
      </p:sp>
      <p:sp>
        <p:nvSpPr>
          <p:cNvPr id="69645" name="TextBox 69644">
            <a:extLst>
              <a:ext uri="{FF2B5EF4-FFF2-40B4-BE49-F238E27FC236}">
                <a16:creationId xmlns:a16="http://schemas.microsoft.com/office/drawing/2014/main" id="{369CB72B-1802-070B-CC72-51D553B598BD}"/>
              </a:ext>
            </a:extLst>
          </p:cNvPr>
          <p:cNvSpPr txBox="1"/>
          <p:nvPr/>
        </p:nvSpPr>
        <p:spPr>
          <a:xfrm>
            <a:off x="4803541" y="3630130"/>
            <a:ext cx="2519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LEAVE/MOVE OUT ON INNER LANE</a:t>
            </a:r>
          </a:p>
        </p:txBody>
      </p:sp>
      <p:sp>
        <p:nvSpPr>
          <p:cNvPr id="69646" name="Arc 69645">
            <a:extLst>
              <a:ext uri="{FF2B5EF4-FFF2-40B4-BE49-F238E27FC236}">
                <a16:creationId xmlns:a16="http://schemas.microsoft.com/office/drawing/2014/main" id="{B35A8EE5-4F09-E9C8-DFA1-736BCE0B28E8}"/>
              </a:ext>
            </a:extLst>
          </p:cNvPr>
          <p:cNvSpPr/>
          <p:nvPr/>
        </p:nvSpPr>
        <p:spPr>
          <a:xfrm>
            <a:off x="2626860" y="3350921"/>
            <a:ext cx="3612922" cy="268734"/>
          </a:xfrm>
          <a:prstGeom prst="arc">
            <a:avLst>
              <a:gd name="adj1" fmla="val 268341"/>
              <a:gd name="adj2" fmla="val 21326112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48" name="Picture 69647" descr="A red sports car&#10;&#10;Description automatically generated with medium confidence">
            <a:extLst>
              <a:ext uri="{FF2B5EF4-FFF2-40B4-BE49-F238E27FC236}">
                <a16:creationId xmlns:a16="http://schemas.microsoft.com/office/drawing/2014/main" id="{19D2BAA4-049F-D22E-D81E-852D9E6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217" y="3497988"/>
            <a:ext cx="624684" cy="181068"/>
          </a:xfrm>
          <a:prstGeom prst="rect">
            <a:avLst/>
          </a:prstGeom>
        </p:spPr>
      </p:pic>
      <p:sp>
        <p:nvSpPr>
          <p:cNvPr id="69649" name="Right Arrow 69648">
            <a:extLst>
              <a:ext uri="{FF2B5EF4-FFF2-40B4-BE49-F238E27FC236}">
                <a16:creationId xmlns:a16="http://schemas.microsoft.com/office/drawing/2014/main" id="{FAA63EE4-46C8-7C54-9E89-D9A79F855D5A}"/>
              </a:ext>
            </a:extLst>
          </p:cNvPr>
          <p:cNvSpPr/>
          <p:nvPr/>
        </p:nvSpPr>
        <p:spPr>
          <a:xfrm>
            <a:off x="5796711" y="3502072"/>
            <a:ext cx="656798" cy="14390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51" name="Picture 69650" descr="Icon&#10;&#10;Description automatically generated">
            <a:extLst>
              <a:ext uri="{FF2B5EF4-FFF2-40B4-BE49-F238E27FC236}">
                <a16:creationId xmlns:a16="http://schemas.microsoft.com/office/drawing/2014/main" id="{C618DC5F-1E57-EB08-7450-23C68FD65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625" y="3281945"/>
            <a:ext cx="364028" cy="364028"/>
          </a:xfrm>
          <a:prstGeom prst="rect">
            <a:avLst/>
          </a:prstGeom>
        </p:spPr>
      </p:pic>
      <p:sp>
        <p:nvSpPr>
          <p:cNvPr id="69652" name="TextBox 69651">
            <a:extLst>
              <a:ext uri="{FF2B5EF4-FFF2-40B4-BE49-F238E27FC236}">
                <a16:creationId xmlns:a16="http://schemas.microsoft.com/office/drawing/2014/main" id="{6B055C58-CB8E-0628-53C7-06673E6249FD}"/>
              </a:ext>
            </a:extLst>
          </p:cNvPr>
          <p:cNvSpPr txBox="1"/>
          <p:nvPr/>
        </p:nvSpPr>
        <p:spPr>
          <a:xfrm>
            <a:off x="1052121" y="4106528"/>
            <a:ext cx="228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GO TO ASSIGNED CONE NUMBER AND WAIT FOR CHILD(REN)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1E3C01D8-FC3F-71DD-3202-01BE161791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38" y="0"/>
            <a:ext cx="9047162" cy="8572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Arrival &amp; Dismissal: PLC (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Primary Learning Center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3E18D3C9-8FEF-C3AC-85B3-5A99922F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168400"/>
            <a:ext cx="9863137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53">
            <a:extLst>
              <a:ext uri="{FF2B5EF4-FFF2-40B4-BE49-F238E27FC236}">
                <a16:creationId xmlns:a16="http://schemas.microsoft.com/office/drawing/2014/main" id="{1DAFEEF1-A4A8-7892-5781-7C5EB0471D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5900" y="206375"/>
            <a:ext cx="6172200" cy="857250"/>
          </a:xfrm>
          <a:solidFill>
            <a:srgbClr val="011893"/>
          </a:solidFill>
        </p:spPr>
        <p:txBody>
          <a:bodyPr lIns="68580" tIns="34290" rIns="68580" bIns="34290" anchor="ctr">
            <a:normAutofit/>
          </a:bodyPr>
          <a:lstStyle/>
          <a:p>
            <a:pPr algn="ctr">
              <a:buClr>
                <a:srgbClr val="FFFFFF"/>
              </a:buClr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Instructional Team</a:t>
            </a:r>
          </a:p>
        </p:txBody>
      </p:sp>
      <p:pic>
        <p:nvPicPr>
          <p:cNvPr id="13315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8DADFFB-D703-52F3-5DB5-F27615F7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63625"/>
            <a:ext cx="27146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36627-DFE5-32DF-722C-18F9E228FB8C}"/>
              </a:ext>
            </a:extLst>
          </p:cNvPr>
          <p:cNvSpPr txBox="1"/>
          <p:nvPr/>
        </p:nvSpPr>
        <p:spPr bwMode="auto">
          <a:xfrm>
            <a:off x="3302000" y="1200150"/>
            <a:ext cx="5568950" cy="38290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u="sng" dirty="0">
                <a:latin typeface="+mn-lt"/>
                <a:cs typeface="+mn-cs"/>
              </a:rPr>
              <a:t>Grade Level Introductions: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b="1" i="1" u="sng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dirty="0">
                <a:latin typeface="+mn-lt"/>
                <a:cs typeface="+mn-cs"/>
              </a:rPr>
              <a:t>Primary/ES  	              Intermediate/ ES	               Intermediate/MS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Kinder 		Fourth 	                          Math </a:t>
            </a:r>
            <a:r>
              <a:rPr lang="en-US" dirty="0"/>
              <a:t> </a:t>
            </a:r>
            <a:endParaRPr lang="en-US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First </a:t>
            </a:r>
            <a:r>
              <a:rPr lang="en-US" dirty="0"/>
              <a:t> </a:t>
            </a:r>
            <a:r>
              <a:rPr lang="en-US" dirty="0">
                <a:latin typeface="+mn-lt"/>
                <a:cs typeface="+mn-cs"/>
              </a:rPr>
              <a:t>		  Fifth </a:t>
            </a:r>
            <a:r>
              <a:rPr lang="en-US" dirty="0"/>
              <a:t> </a:t>
            </a:r>
            <a:r>
              <a:rPr lang="en-US" dirty="0">
                <a:latin typeface="+mn-lt"/>
                <a:cs typeface="+mn-cs"/>
              </a:rPr>
              <a:t>	                   Language Arts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Second 			                    Social Studies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Third </a:t>
            </a:r>
            <a:r>
              <a:rPr lang="en-US" dirty="0"/>
              <a:t> 			                         Science</a:t>
            </a:r>
            <a:endParaRPr lang="en-US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u="sng" dirty="0">
                <a:latin typeface="+mn-lt"/>
                <a:cs typeface="+mn-cs"/>
              </a:rPr>
              <a:t>Electives: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b="1" i="1" u="sng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Physical Education	Music 		Art	  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Spanish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u="sng" dirty="0">
                <a:latin typeface="+mn-lt"/>
                <a:cs typeface="+mn-cs"/>
              </a:rPr>
              <a:t>Instructional Supports:</a:t>
            </a:r>
            <a:r>
              <a:rPr lang="en-US" b="1" dirty="0">
                <a:latin typeface="+mn-lt"/>
                <a:cs typeface="+mn-cs"/>
              </a:rPr>
              <a:t>	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Principal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/>
              <a:t>Assistant Principal</a:t>
            </a:r>
            <a:endParaRPr lang="en-US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Curriculum Coach,  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MTSS Coach,  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latin typeface="+mn-lt"/>
                <a:cs typeface="+mn-cs"/>
              </a:rPr>
              <a:t>Intensive Lab Teacher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975" dirty="0">
                <a:latin typeface="+mn-lt"/>
                <a:cs typeface="+mn-cs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D52D-9856-4372-835E-79784D77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BridgePrep Academy of Tampa</a:t>
            </a:r>
            <a:br>
              <a:rPr lang="en-US" dirty="0"/>
            </a:br>
            <a:r>
              <a:rPr lang="en-US" dirty="0">
                <a:cs typeface="Arial"/>
              </a:rPr>
              <a:t>Before and Aftercare Payments 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BB748-E050-4526-B1BB-77B30E6A4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Initial Sign-Up Cost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05AF5-8A01-4E0E-85CA-C569F79B11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68580" tIns="34290" rIns="68580" bIns="34290" rtlCol="0" anchor="t">
            <a:normAutofit lnSpcReduction="10000"/>
          </a:bodyPr>
          <a:lstStyle/>
          <a:p>
            <a:pPr marL="258128" indent="-253365"/>
            <a:r>
              <a:rPr lang="en-US" dirty="0">
                <a:cs typeface="Arial"/>
              </a:rPr>
              <a:t>20 Registration Fee per Child</a:t>
            </a:r>
          </a:p>
          <a:p>
            <a:pPr marL="258128" indent="-253365"/>
            <a:r>
              <a:rPr lang="en-US" dirty="0">
                <a:cs typeface="Arial"/>
              </a:rPr>
              <a:t>Minimum Deposit of $100.00 Is Required upon Registration. </a:t>
            </a:r>
          </a:p>
          <a:p>
            <a:pPr marL="258128" indent="-253365"/>
            <a:r>
              <a:rPr lang="en-US" dirty="0">
                <a:cs typeface="Arial"/>
              </a:rPr>
              <a:t>Your account must always have a minimum of $100.00. </a:t>
            </a:r>
          </a:p>
          <a:p>
            <a:pPr marL="258128" indent="-253365"/>
            <a:r>
              <a:rPr lang="en-US" dirty="0">
                <a:cs typeface="Arial"/>
              </a:rPr>
              <a:t>NO CASH ACCEPTED.</a:t>
            </a:r>
          </a:p>
          <a:p>
            <a:pPr marL="258128" indent="-253365"/>
            <a:r>
              <a:rPr lang="en-US" dirty="0">
                <a:cs typeface="Arial"/>
              </a:rPr>
              <a:t>Payments made to the Director ONLY.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F4077-8890-4E40-86B8-10E3E8E69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Fees and Services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494CC-6B2F-4A75-B5FD-C1F6D4A47F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68580" tIns="34290" rIns="68580" bIns="34290" rtlCol="0" anchor="t">
            <a:normAutofit lnSpcReduction="10000"/>
          </a:bodyPr>
          <a:lstStyle/>
          <a:p>
            <a:pPr marL="258128" indent="-253365"/>
            <a:r>
              <a:rPr lang="en-US" dirty="0">
                <a:cs typeface="Arial"/>
              </a:rPr>
              <a:t>Charged daily:</a:t>
            </a:r>
          </a:p>
          <a:p>
            <a:pPr marL="258128" indent="-253365"/>
            <a:r>
              <a:rPr lang="en-US" dirty="0">
                <a:cs typeface="Arial"/>
              </a:rPr>
              <a:t>Before Care</a:t>
            </a:r>
          </a:p>
          <a:p>
            <a:pPr marL="4763" indent="0">
              <a:buNone/>
            </a:pPr>
            <a:r>
              <a:rPr lang="en-US" dirty="0">
                <a:cs typeface="Arial"/>
              </a:rPr>
              <a:t>     $5.00</a:t>
            </a:r>
          </a:p>
          <a:p>
            <a:pPr marL="258128" indent="-253365"/>
            <a:r>
              <a:rPr lang="en-US" dirty="0">
                <a:cs typeface="Arial"/>
              </a:rPr>
              <a:t>Aftercare</a:t>
            </a:r>
          </a:p>
          <a:p>
            <a:pPr marL="4763" indent="0">
              <a:buNone/>
            </a:pPr>
            <a:r>
              <a:rPr lang="en-US" dirty="0">
                <a:cs typeface="Arial"/>
              </a:rPr>
              <a:t>    $10.00</a:t>
            </a:r>
          </a:p>
          <a:p>
            <a:pPr marL="258128" indent="-253365"/>
            <a:r>
              <a:rPr lang="en-US" dirty="0">
                <a:cs typeface="Arial"/>
              </a:rPr>
              <a:t>Both</a:t>
            </a:r>
          </a:p>
          <a:p>
            <a:pPr marL="4763" indent="0">
              <a:buNone/>
            </a:pPr>
            <a:r>
              <a:rPr lang="en-US" dirty="0">
                <a:cs typeface="Arial"/>
              </a:rPr>
              <a:t>    $15.00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D768651-F5D6-B8C4-9B4C-A931AEBF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605" y="1083771"/>
            <a:ext cx="2322195" cy="33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40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857" name="Rectangle 78856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50" name="Shape 140">
            <a:extLst>
              <a:ext uri="{FF2B5EF4-FFF2-40B4-BE49-F238E27FC236}">
                <a16:creationId xmlns:a16="http://schemas.microsoft.com/office/drawing/2014/main" id="{4C6E04C8-E612-B7C3-63F1-E3869CEA0D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238" y="3172569"/>
            <a:ext cx="3112935" cy="1350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78852" name="Picture 1">
            <a:extLst>
              <a:ext uri="{FF2B5EF4-FFF2-40B4-BE49-F238E27FC236}">
                <a16:creationId xmlns:a16="http://schemas.microsoft.com/office/drawing/2014/main" id="{0C91CFB3-F770-5850-3BA0-D7BC32DA5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443" y="573405"/>
            <a:ext cx="8355108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Shape 142">
            <a:extLst>
              <a:ext uri="{FF2B5EF4-FFF2-40B4-BE49-F238E27FC236}">
                <a16:creationId xmlns:a16="http://schemas.microsoft.com/office/drawing/2014/main" id="{78DCCF3D-B9BE-CE68-FF74-92AFDD2CF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811" y="3172570"/>
            <a:ext cx="4676451" cy="13501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+mn-cs"/>
                <a:sym typeface="Calibri" panose="020F0502020204030204" pitchFamily="34" charset="0"/>
              </a:rPr>
              <a:t>HOMEWORK DAILY THROUGH TECHNOLOGY &amp; FOLLOWING THE SUGGESTED TIMEFRAME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5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78859" name="Rectangle 78858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4587"/>
            <a:ext cx="9143998" cy="34633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61" name="Rectangle 78860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4804586"/>
            <a:ext cx="3057523" cy="3482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160">
            <a:extLst>
              <a:ext uri="{FF2B5EF4-FFF2-40B4-BE49-F238E27FC236}">
                <a16:creationId xmlns:a16="http://schemas.microsoft.com/office/drawing/2014/main" id="{DBFB9DFB-A47A-F2BF-271A-CA2B86E543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404" y="953648"/>
            <a:ext cx="3320066" cy="5709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STAY CONNECTED</a:t>
            </a:r>
          </a:p>
        </p:txBody>
      </p:sp>
      <p:sp>
        <p:nvSpPr>
          <p:cNvPr id="80900" name="Shape 163">
            <a:extLst>
              <a:ext uri="{FF2B5EF4-FFF2-40B4-BE49-F238E27FC236}">
                <a16:creationId xmlns:a16="http://schemas.microsoft.com/office/drawing/2014/main" id="{BA3F66F8-DC72-9B7E-2F53-FCAD64158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04" y="1583040"/>
            <a:ext cx="3320067" cy="151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Early Dismissal on Monday’s Gr. K-8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Events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Updated Calendars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School Important Updates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Grades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Conference Week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Awards / Recognitions / Behaviors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700" i="1">
                <a:solidFill>
                  <a:schemeClr val="tx1"/>
                </a:solidFill>
                <a:latin typeface="+mn-lt"/>
                <a:cs typeface="+mn-cs"/>
              </a:rPr>
              <a:t>And MUCH MORE…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700" i="1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0910" name="Oval 8090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8037" y="147832"/>
            <a:ext cx="1515618" cy="15156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902" name="Picture 6" descr="http://media.148apps.com/screenshots/1054128245/us-iphone-1-bridgeprep-academy-tampa.jpeg">
            <a:extLst>
              <a:ext uri="{FF2B5EF4-FFF2-40B4-BE49-F238E27FC236}">
                <a16:creationId xmlns:a16="http://schemas.microsoft.com/office/drawing/2014/main" id="{F1105AE5-1C7B-25C9-D9EE-3AFFEC1F3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r="4" b="30857"/>
          <a:stretch/>
        </p:blipFill>
        <p:spPr bwMode="auto">
          <a:xfrm>
            <a:off x="4321481" y="271276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2" name="Freeform: Shape 8091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199" y="0"/>
            <a:ext cx="3057801" cy="2583946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914" name="Oval 80913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97" y="1913058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905" name="Picture 6" descr="mage result for facebook images">
            <a:extLst>
              <a:ext uri="{FF2B5EF4-FFF2-40B4-BE49-F238E27FC236}">
                <a16:creationId xmlns:a16="http://schemas.microsoft.com/office/drawing/2014/main" id="{FE258744-9B74-60C4-8CAA-A97D55BA2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" b="10"/>
          <a:stretch/>
        </p:blipFill>
        <p:spPr bwMode="auto">
          <a:xfrm>
            <a:off x="4450341" y="203650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" descr="http://edsby.com/wp-content/uploads/2013/02/410281378_640.jpg">
            <a:extLst>
              <a:ext uri="{FF2B5EF4-FFF2-40B4-BE49-F238E27FC236}">
                <a16:creationId xmlns:a16="http://schemas.microsoft.com/office/drawing/2014/main" id="{A293EE22-A701-DFA4-8DA3-75F4EB97A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15900" b="4"/>
          <a:stretch/>
        </p:blipFill>
        <p:spPr bwMode="auto">
          <a:xfrm>
            <a:off x="6208968" y="1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6" name="Freeform: Shape 80915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5697" y="3453063"/>
            <a:ext cx="3210834" cy="1690435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918" name="Freeform: Shape 80917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88201"/>
            <a:ext cx="1299081" cy="163133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899" name="Shape 162">
            <a:extLst>
              <a:ext uri="{FF2B5EF4-FFF2-40B4-BE49-F238E27FC236}">
                <a16:creationId xmlns:a16="http://schemas.microsoft.com/office/drawing/2014/main" id="{496C267E-BC5A-E0DC-6FC7-4C2C3D71A84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r="5145" b="-8"/>
          <a:stretch/>
        </p:blipFill>
        <p:spPr bwMode="auto">
          <a:xfrm>
            <a:off x="20" y="3311212"/>
            <a:ext cx="1176049" cy="1385316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>
            <a:extLst>
              <a:ext uri="{FF2B5EF4-FFF2-40B4-BE49-F238E27FC236}">
                <a16:creationId xmlns:a16="http://schemas.microsoft.com/office/drawing/2014/main" id="{FE0BD5DB-64EA-A0E6-28E3-EF07FD0414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5" r="5" b="3685"/>
          <a:stretch/>
        </p:blipFill>
        <p:spPr bwMode="auto">
          <a:xfrm>
            <a:off x="1399786" y="3577152"/>
            <a:ext cx="2962656" cy="1566346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20" name="Freeform: Shape 80919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277" y="2975121"/>
            <a:ext cx="2504969" cy="216837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0904" name="Picture 6" descr="https://static.classdojo.com/img/social_icons/logo-purple-min.png">
            <a:extLst>
              <a:ext uri="{FF2B5EF4-FFF2-40B4-BE49-F238E27FC236}">
                <a16:creationId xmlns:a16="http://schemas.microsoft.com/office/drawing/2014/main" id="{7C4CA11B-233E-B28D-F827-650253820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0" r="16375" b="-3"/>
          <a:stretch/>
        </p:blipFill>
        <p:spPr bwMode="auto">
          <a:xfrm>
            <a:off x="6757062" y="3098659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953" name="Rectangle 8295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6" name="Picture 2" descr="http://www.businessnewsdaily.com/images/i/000/009/252/original/thankyou.jpg?interpolation=lanczos-none&amp;fit=around%7C700:500">
            <a:extLst>
              <a:ext uri="{FF2B5EF4-FFF2-40B4-BE49-F238E27FC236}">
                <a16:creationId xmlns:a16="http://schemas.microsoft.com/office/drawing/2014/main" id="{E8C56250-331B-A1A2-1A09-FC229772C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92"/>
          <a:stretch/>
        </p:blipFill>
        <p:spPr bwMode="auto">
          <a:xfrm>
            <a:off x="20" y="323"/>
            <a:ext cx="6086455" cy="48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1">
            <a:extLst>
              <a:ext uri="{FF2B5EF4-FFF2-40B4-BE49-F238E27FC236}">
                <a16:creationId xmlns:a16="http://schemas.microsoft.com/office/drawing/2014/main" id="{931805B9-C8D8-7AE8-8D2E-74CADC3F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2" y="1"/>
            <a:ext cx="3057508" cy="48005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Before you Leave: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-Purchase Agenda $7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-Get </a:t>
            </a:r>
            <a:r>
              <a:rPr lang="en-US" altLang="en-US" sz="1800" dirty="0" err="1">
                <a:solidFill>
                  <a:schemeClr val="tx1"/>
                </a:solidFill>
                <a:latin typeface="+mn-lt"/>
                <a:cs typeface="+mn-cs"/>
              </a:rPr>
              <a:t>Cartag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 (2 per family)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-Pay for Aftercare in Aftercare Office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-Buy </a:t>
            </a:r>
            <a:r>
              <a:rPr lang="en-US" altLang="en-US" sz="1800" dirty="0" err="1">
                <a:solidFill>
                  <a:schemeClr val="tx1"/>
                </a:solidFill>
                <a:latin typeface="+mn-lt"/>
                <a:cs typeface="+mn-cs"/>
              </a:rPr>
              <a:t>PrePaid</a:t>
            </a: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 Cards with DOMI Ice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-Sign up for donations for upcoming Grandparents Breakfast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Questions?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+mn-lt"/>
                <a:cs typeface="+mn-cs"/>
              </a:rPr>
              <a:t>Email Ms. Colquitt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+mn-cs"/>
                <a:hlinkClick r:id="rId4"/>
              </a:rPr>
              <a:t>bcolquitt@bridgepreptampa.com</a:t>
            </a:r>
            <a:r>
              <a:rPr lang="en-US" altLang="en-US" sz="16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82955" name="Rectangle 8295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6555"/>
            <a:ext cx="9143997" cy="3429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57" name="Rectangle 8295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806556"/>
            <a:ext cx="6086475" cy="3369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7" name="Rectangle 15376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285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9" name="Freeform: Shape 15378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767261" cy="51435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81" name="Freeform: Shape 15380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4693" cy="51435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62" name="Shape 100">
            <a:extLst>
              <a:ext uri="{FF2B5EF4-FFF2-40B4-BE49-F238E27FC236}">
                <a16:creationId xmlns:a16="http://schemas.microsoft.com/office/drawing/2014/main" id="{1B6D367E-34DF-617E-4960-1508DAB595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528066"/>
            <a:ext cx="2647464" cy="2235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Charter Schools</a:t>
            </a:r>
          </a:p>
        </p:txBody>
      </p:sp>
      <p:sp>
        <p:nvSpPr>
          <p:cNvPr id="15363" name="Shape 101">
            <a:extLst>
              <a:ext uri="{FF2B5EF4-FFF2-40B4-BE49-F238E27FC236}">
                <a16:creationId xmlns:a16="http://schemas.microsoft.com/office/drawing/2014/main" id="{49FC8A97-0D55-2E24-7ED8-C4C3C01EE6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59307" y="528066"/>
            <a:ext cx="3851470" cy="39364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46000"/>
            </a:pPr>
            <a:r>
              <a:rPr lang="en-US" altLang="en-US" sz="1500">
                <a:sym typeface="Calibri" panose="020F0502020204030204" pitchFamily="34" charset="0"/>
              </a:rPr>
              <a:t>Charter schools are </a:t>
            </a:r>
            <a:r>
              <a:rPr lang="en-US" altLang="en-US" sz="1500" b="1">
                <a:sym typeface="Calibri" panose="020F0502020204030204" pitchFamily="34" charset="0"/>
              </a:rPr>
              <a:t>non-profit self-managed entities </a:t>
            </a:r>
            <a:r>
              <a:rPr lang="en-US" altLang="en-US" sz="1500">
                <a:sym typeface="Calibri" panose="020F0502020204030204" pitchFamily="34" charset="0"/>
              </a:rPr>
              <a:t>that enroll students residing in Hillsborough County who would </a:t>
            </a:r>
            <a:r>
              <a:rPr lang="en-US" altLang="en-US" sz="1500" b="1">
                <a:sym typeface="Calibri" panose="020F0502020204030204" pitchFamily="34" charset="0"/>
              </a:rPr>
              <a:t>qualify to attend a regular public or private school</a:t>
            </a:r>
            <a:r>
              <a:rPr lang="en-US" altLang="en-US" sz="1500">
                <a:sym typeface="Calibri" panose="020F0502020204030204" pitchFamily="34" charset="0"/>
              </a:rPr>
              <a:t>. 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46000"/>
            </a:pPr>
            <a:endParaRPr lang="en-US" altLang="en-US" sz="1500">
              <a:sym typeface="Calibri" panose="020F0502020204030204" pitchFamily="34" charset="0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46000"/>
            </a:pPr>
            <a:r>
              <a:rPr lang="en-US" altLang="en-US" sz="1500">
                <a:sym typeface="Calibri" panose="020F0502020204030204" pitchFamily="34" charset="0"/>
              </a:rPr>
              <a:t>Charter schools must be </a:t>
            </a:r>
            <a:r>
              <a:rPr lang="en-US" altLang="en-US" sz="1500" b="1">
                <a:sym typeface="Calibri" panose="020F0502020204030204" pitchFamily="34" charset="0"/>
              </a:rPr>
              <a:t>approved and monitor </a:t>
            </a:r>
            <a:r>
              <a:rPr lang="en-US" altLang="en-US" sz="1500">
                <a:sym typeface="Calibri" panose="020F0502020204030204" pitchFamily="34" charset="0"/>
              </a:rPr>
              <a:t>by the local </a:t>
            </a:r>
            <a:r>
              <a:rPr lang="en-US" altLang="en-US" sz="1500" b="1">
                <a:sym typeface="Calibri" panose="020F0502020204030204" pitchFamily="34" charset="0"/>
              </a:rPr>
              <a:t>school district</a:t>
            </a:r>
            <a:r>
              <a:rPr lang="en-US" altLang="en-US" sz="1500">
                <a:sym typeface="Calibri" panose="020F0502020204030204" pitchFamily="34" charset="0"/>
              </a:rPr>
              <a:t>; however; they are </a:t>
            </a:r>
            <a:r>
              <a:rPr lang="en-US" altLang="en-US" sz="1500" b="1">
                <a:sym typeface="Calibri" panose="020F0502020204030204" pitchFamily="34" charset="0"/>
              </a:rPr>
              <a:t>operated independently</a:t>
            </a:r>
            <a:r>
              <a:rPr lang="en-US" altLang="en-US" sz="1500">
                <a:sym typeface="Calibri" panose="020F0502020204030204" pitchFamily="34" charset="0"/>
              </a:rPr>
              <a:t>. 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46000"/>
            </a:pPr>
            <a:endParaRPr lang="en-US" altLang="en-US" sz="1500">
              <a:sym typeface="Calibri" panose="020F0502020204030204" pitchFamily="34" charset="0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46000"/>
            </a:pPr>
            <a:r>
              <a:rPr lang="en-US" altLang="en-US" sz="1500">
                <a:sym typeface="Calibri" panose="020F0502020204030204" pitchFamily="34" charset="0"/>
              </a:rPr>
              <a:t>In a charter school, the </a:t>
            </a:r>
            <a:r>
              <a:rPr lang="en-US" altLang="en-US" sz="1500" b="1">
                <a:sym typeface="Calibri" panose="020F0502020204030204" pitchFamily="34" charset="0"/>
              </a:rPr>
              <a:t>students are district students</a:t>
            </a:r>
            <a:r>
              <a:rPr lang="en-US" altLang="en-US" sz="1500">
                <a:sym typeface="Calibri" panose="020F0502020204030204" pitchFamily="34" charset="0"/>
              </a:rPr>
              <a:t>, meaning that our students are Hillborough County Public School students.  Charter schools are </a:t>
            </a:r>
            <a:r>
              <a:rPr lang="en-US" altLang="en-US" sz="1500" b="1">
                <a:sym typeface="Calibri" panose="020F0502020204030204" pitchFamily="34" charset="0"/>
              </a:rPr>
              <a:t>funded by state, local and federal monies</a:t>
            </a:r>
            <a:r>
              <a:rPr lang="en-US" altLang="en-US" sz="1500">
                <a:sym typeface="Calibri" panose="020F0502020204030204" pitchFamily="34" charset="0"/>
              </a:rPr>
              <a:t>.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endParaRPr lang="en-US" altLang="en-US" sz="1500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5" name="Rectangle 17424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285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7" name="Freeform: Shape 17426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767261" cy="51435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29" name="Freeform: Shape 17428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4693" cy="51435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C7EF5200-C299-BE30-965E-EA3293FD4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528066"/>
            <a:ext cx="2647464" cy="2235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Title I Makes a Difference…</a:t>
            </a:r>
          </a:p>
        </p:txBody>
      </p:sp>
      <p:sp>
        <p:nvSpPr>
          <p:cNvPr id="17411" name="TextBox 3">
            <a:extLst>
              <a:ext uri="{FF2B5EF4-FFF2-40B4-BE49-F238E27FC236}">
                <a16:creationId xmlns:a16="http://schemas.microsoft.com/office/drawing/2014/main" id="{8CBD5F1E-88B0-3E9E-F4E9-591E30059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07" y="528066"/>
            <a:ext cx="3851470" cy="39364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1" u="sng">
                <a:solidFill>
                  <a:schemeClr val="tx1"/>
                </a:solidFill>
                <a:latin typeface="+mn-lt"/>
                <a:cs typeface="+mn-cs"/>
              </a:rPr>
              <a:t>Need to know: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Sign in sheet is stating this is our first Annual Meeting &amp; Explanation Session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SDHC writes the grant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School Parent and Families allocate funds cooperatively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1" u="sng">
                <a:solidFill>
                  <a:schemeClr val="tx1"/>
                </a:solidFill>
                <a:latin typeface="+mn-lt"/>
                <a:cs typeface="+mn-cs"/>
              </a:rPr>
              <a:t>Why is TITLE I Important to us?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Parent Participation help set parameters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Input via Survey Link will assist in spending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Survey Links are critical for participation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1" u="sng">
                <a:solidFill>
                  <a:schemeClr val="tx1"/>
                </a:solidFill>
                <a:latin typeface="+mn-lt"/>
                <a:cs typeface="+mn-cs"/>
              </a:rPr>
              <a:t>Allocation: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Equipment, objects, materials and personnel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27FF4F-F3F2-485B-AA10-10BC9BEB09B7}"/>
              </a:ext>
            </a:extLst>
          </p:cNvPr>
          <p:cNvCxnSpPr/>
          <p:nvPr/>
        </p:nvCxnSpPr>
        <p:spPr>
          <a:xfrm>
            <a:off x="1257300" y="2400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878F72-A8D5-4C84-B9F3-83AB28CB1D6C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D3A510-48FD-0947-8D9C-50AD51078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35" y="0"/>
            <a:ext cx="1431730" cy="1791840"/>
          </a:xfrm>
          <a:prstGeom prst="rect">
            <a:avLst/>
          </a:prstGeom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5A757122-8186-4D42-A37D-50CF0F3A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680" y="2009162"/>
            <a:ext cx="7335520" cy="29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Mission Statement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2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BridgePrep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Academy believes every child learns best in a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safe, nurturing and stimulating environment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academic expectations, self-esteem, good character and an appreciation for the arts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promoted.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788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BridgePrep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Academy’s mission is to provide a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 academic curriculum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will encompass an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Spanish language program, technology and experiences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will enable students to develop in all areas. </a:t>
            </a:r>
            <a:endParaRPr lang="en-US" altLang="en-US" sz="1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7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BridgePrep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Academy’s goal is to educate well rounded individuals and enable students to reach their maximum potential</a:t>
            </a: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35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B2A74D-96D9-4600-9623-A10BAD467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106" y="244971"/>
            <a:ext cx="2138213" cy="1425476"/>
          </a:xfrm>
          <a:prstGeom prst="rect">
            <a:avLst/>
          </a:prstGeom>
          <a:effectLst>
            <a:outerShdw blurRad="50800" dist="38100" dir="18900000" sx="102000" sy="102000" algn="bl" rotWithShape="0">
              <a:schemeClr val="accent2"/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1926CF5-38E3-4700-A8E0-3D229665B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5" b="74101"/>
          <a:stretch/>
        </p:blipFill>
        <p:spPr bwMode="auto">
          <a:xfrm>
            <a:off x="1382554" y="800100"/>
            <a:ext cx="1754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>
          <a:xfrm>
            <a:off x="1485900" y="1543051"/>
            <a:ext cx="6160294" cy="334565"/>
          </a:xfrm>
        </p:spPr>
        <p:txBody>
          <a:bodyPr>
            <a:normAutofit fontScale="90000"/>
          </a:bodyPr>
          <a:lstStyle/>
          <a:p>
            <a:pPr algn="l"/>
            <a:br>
              <a:rPr lang="en-US" altLang="en-US" dirty="0">
                <a:solidFill>
                  <a:srgbClr val="40288F"/>
                </a:solidFill>
              </a:rPr>
            </a:br>
            <a:r>
              <a:rPr lang="en-US" altLang="en-US" sz="2700" b="1" u="sng" dirty="0">
                <a:solidFill>
                  <a:srgbClr val="40288F"/>
                </a:solidFill>
                <a:latin typeface="Calibri Light" panose="020F0302020204030204" pitchFamily="34" charset="0"/>
              </a:rPr>
              <a:t>Keys to Our Success</a:t>
            </a: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314450" y="2171700"/>
            <a:ext cx="6172200" cy="2400300"/>
          </a:xfrm>
        </p:spPr>
        <p:txBody>
          <a:bodyPr/>
          <a:lstStyle/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Rigorous Academic Curriculum</a:t>
            </a:r>
          </a:p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Extended Secondary Spanish Language Model </a:t>
            </a:r>
          </a:p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Safe &amp; Nurturing Learning Environment</a:t>
            </a:r>
          </a:p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Parental Involvement and Participation</a:t>
            </a:r>
          </a:p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Maintaining School’s Financial Viability</a:t>
            </a:r>
          </a:p>
          <a:p>
            <a:r>
              <a:rPr lang="en-US" altLang="en-US" b="1" dirty="0">
                <a:solidFill>
                  <a:srgbClr val="40288F"/>
                </a:solidFill>
                <a:latin typeface="Calibri Light" panose="020F0302020204030204" pitchFamily="34" charset="0"/>
              </a:rPr>
              <a:t>Various locations throughout Florida</a:t>
            </a:r>
          </a:p>
          <a:p>
            <a:endParaRPr lang="en-US" altLang="en-US" sz="1500" dirty="0">
              <a:solidFill>
                <a:srgbClr val="40288F"/>
              </a:solidFill>
            </a:endParaRPr>
          </a:p>
          <a:p>
            <a:endParaRPr lang="en-US" altLang="en-US" sz="1500" dirty="0">
              <a:solidFill>
                <a:srgbClr val="40288F"/>
              </a:solidFill>
            </a:endParaRPr>
          </a:p>
        </p:txBody>
      </p:sp>
      <p:pic>
        <p:nvPicPr>
          <p:cNvPr id="8196" name="Picture 2" descr="Image result for keys to success picture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906441"/>
            <a:ext cx="1198960" cy="100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6858D3-99B7-49E7-90DC-56D258C5FA7B}"/>
              </a:ext>
            </a:extLst>
          </p:cNvPr>
          <p:cNvCxnSpPr/>
          <p:nvPr/>
        </p:nvCxnSpPr>
        <p:spPr>
          <a:xfrm>
            <a:off x="1143000" y="1754981"/>
            <a:ext cx="6858000" cy="1191"/>
          </a:xfrm>
          <a:prstGeom prst="line">
            <a:avLst/>
          </a:prstGeom>
          <a:ln w="38100">
            <a:solidFill>
              <a:srgbClr val="4028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85EE878-7C00-C742-8B4A-B34C8276C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8" b="92058" l="9736" r="89655">
                        <a14:foregroundMark x1="11968" y1="7618" x2="11968" y2="7618"/>
                        <a14:foregroundMark x1="13590" y1="10859" x2="13590" y2="10859"/>
                        <a14:foregroundMark x1="17850" y1="10373" x2="17850" y2="10373"/>
                        <a14:foregroundMark x1="27181" y1="11345" x2="27181" y2="11345"/>
                        <a14:foregroundMark x1="32252" y1="10859" x2="32252" y2="10859"/>
                        <a14:foregroundMark x1="22110" y1="10211" x2="22110" y2="10211"/>
                        <a14:foregroundMark x1="40568" y1="10211" x2="40568" y2="10211"/>
                        <a14:foregroundMark x1="48276" y1="10535" x2="48276" y2="10535"/>
                        <a14:foregroundMark x1="56389" y1="10373" x2="56389" y2="10373"/>
                        <a14:foregroundMark x1="67140" y1="10859" x2="67140" y2="10859"/>
                        <a14:foregroundMark x1="74442" y1="11669" x2="74442" y2="11669"/>
                        <a14:foregroundMark x1="78093" y1="15397" x2="78093" y2="15397"/>
                        <a14:foregroundMark x1="81947" y1="19611" x2="81947" y2="19611"/>
                        <a14:foregroundMark x1="86613" y1="22042" x2="86613" y2="22042"/>
                        <a14:foregroundMark x1="87221" y1="27715" x2="87221" y2="27715"/>
                        <a14:foregroundMark x1="86815" y1="33387" x2="86815" y2="33387"/>
                        <a14:foregroundMark x1="86613" y1="40032" x2="86613" y2="40032"/>
                        <a14:foregroundMark x1="85193" y1="43760" x2="85193" y2="43760"/>
                        <a14:foregroundMark x1="79716" y1="46353" x2="79716" y2="46353"/>
                        <a14:foregroundMark x1="80122" y1="50567" x2="80122" y2="50567"/>
                        <a14:foregroundMark x1="85801" y1="54943" x2="85801" y2="54943"/>
                        <a14:foregroundMark x1="86815" y1="58833" x2="86815" y2="58833"/>
                        <a14:foregroundMark x1="86004" y1="67423" x2="86004" y2="67423"/>
                        <a14:foregroundMark x1="87627" y1="76337" x2="87627" y2="76337"/>
                        <a14:foregroundMark x1="84178" y1="80065" x2="84178" y2="80065"/>
                        <a14:foregroundMark x1="77282" y1="84927" x2="77282" y2="84927"/>
                        <a14:foregroundMark x1="73225" y1="88006" x2="73225" y2="88006"/>
                        <a14:foregroundMark x1="69371" y1="89465" x2="69371" y2="89465"/>
                        <a14:foregroundMark x1="47059" y1="92058" x2="47059" y2="92058"/>
                        <a14:foregroundMark x1="46045" y1="89789" x2="46045" y2="89789"/>
                        <a14:foregroundMark x1="53753" y1="89303" x2="53753" y2="89303"/>
                        <a14:foregroundMark x1="61866" y1="90600" x2="61866" y2="90600"/>
                        <a14:foregroundMark x1="43205" y1="90113" x2="43205" y2="90113"/>
                        <a14:foregroundMark x1="33469" y1="89789" x2="33469" y2="89789"/>
                        <a14:foregroundMark x1="28803" y1="89951" x2="28803" y2="89951"/>
                        <a14:foregroundMark x1="23327" y1="90113" x2="23327" y2="90113"/>
                        <a14:foregroundMark x1="14807" y1="89951" x2="14807" y2="89951"/>
                        <a14:foregroundMark x1="10953" y1="88817" x2="10953" y2="88817"/>
                        <a14:foregroundMark x1="10953" y1="84603" x2="10953" y2="84603"/>
                        <a14:foregroundMark x1="11765" y1="79254" x2="11765" y2="79254"/>
                        <a14:foregroundMark x1="12779" y1="77472" x2="12779" y2="77472"/>
                        <a14:foregroundMark x1="17039" y1="76499" x2="17039" y2="76499"/>
                        <a14:foregroundMark x1="18053" y1="68395" x2="18053" y2="68395"/>
                        <a14:foregroundMark x1="18661" y1="74878" x2="18661" y2="74878"/>
                        <a14:foregroundMark x1="18053" y1="62399" x2="18053" y2="62399"/>
                        <a14:foregroundMark x1="17850" y1="57536" x2="17850" y2="57536"/>
                        <a14:foregroundMark x1="17444" y1="50891" x2="17444" y2="50891"/>
                        <a14:foregroundMark x1="17241" y1="43922" x2="17241" y2="43922"/>
                        <a14:foregroundMark x1="17241" y1="38412" x2="17241" y2="38412"/>
                        <a14:foregroundMark x1="18053" y1="46840" x2="18053" y2="46840"/>
                        <a14:foregroundMark x1="18864" y1="36467" x2="18864" y2="36467"/>
                        <a14:foregroundMark x1="17444" y1="29011" x2="17444" y2="29011"/>
                        <a14:foregroundMark x1="18053" y1="31929" x2="18053" y2="31929"/>
                        <a14:foregroundMark x1="17444" y1="25284" x2="17444" y2="25284"/>
                        <a14:foregroundMark x1="15822" y1="22853" x2="15822" y2="22853"/>
                        <a14:foregroundMark x1="11968" y1="22042" x2="11968" y2="22042"/>
                        <a14:foregroundMark x1="38945" y1="24149" x2="38945" y2="24149"/>
                        <a14:foregroundMark x1="39351" y1="28201" x2="39351" y2="28201"/>
                        <a14:foregroundMark x1="39148" y1="37277" x2="39148" y2="37277"/>
                        <a14:foregroundMark x1="42191" y1="38250" x2="42191" y2="38250"/>
                        <a14:foregroundMark x1="40771" y1="41653" x2="40771" y2="41653"/>
                        <a14:foregroundMark x1="39757" y1="34522" x2="39757" y2="34522"/>
                        <a14:foregroundMark x1="39148" y1="31442" x2="39148" y2="31442"/>
                        <a14:foregroundMark x1="41379" y1="23177" x2="41379" y2="23177"/>
                        <a14:foregroundMark x1="47667" y1="22853" x2="47667" y2="22853"/>
                        <a14:foregroundMark x1="55375" y1="23501" x2="55375" y2="23501"/>
                        <a14:foregroundMark x1="60649" y1="23987" x2="60649" y2="23987"/>
                        <a14:foregroundMark x1="64097" y1="26418" x2="64097" y2="26418"/>
                        <a14:foregroundMark x1="66531" y1="29173" x2="66531" y2="29173"/>
                        <a14:foregroundMark x1="65517" y1="33549" x2="65517" y2="34198"/>
                        <a14:foregroundMark x1="64909" y1="39384" x2="64909" y2="39384"/>
                        <a14:foregroundMark x1="61663" y1="41491" x2="61663" y2="41491"/>
                        <a14:foregroundMark x1="57201" y1="42788" x2="49493" y2="43274"/>
                        <a14:foregroundMark x1="41582" y1="57212" x2="41582" y2="57212"/>
                        <a14:foregroundMark x1="42191" y1="54619" x2="53347" y2="54619"/>
                        <a14:foregroundMark x1="57606" y1="55105" x2="62475" y2="56564"/>
                        <a14:foregroundMark x1="65314" y1="59319" x2="64909" y2="71313"/>
                        <a14:foregroundMark x1="64909" y1="73744" x2="54970" y2="76823"/>
                        <a14:foregroundMark x1="54970" y1="76823" x2="44625" y2="76823"/>
                        <a14:foregroundMark x1="44625" y1="76823" x2="39148" y2="69368"/>
                        <a14:foregroundMark x1="39148" y1="69368" x2="39959" y2="61102"/>
                        <a14:foregroundMark x1="39959" y1="61102" x2="43611" y2="55267"/>
                        <a14:foregroundMark x1="27586" y1="16370" x2="24544" y2="18476"/>
                        <a14:foregroundMark x1="24138" y1="22690" x2="32657" y2="23339"/>
                        <a14:foregroundMark x1="32860" y1="30146" x2="32252" y2="34198"/>
                        <a14:foregroundMark x1="25963" y1="38250" x2="31846" y2="41977"/>
                        <a14:foregroundMark x1="24138" y1="45381" x2="33063" y2="49271"/>
                        <a14:foregroundMark x1="33063" y1="49271" x2="32657" y2="45867"/>
                        <a14:foregroundMark x1="26369" y1="52512" x2="27586" y2="53485"/>
                        <a14:foregroundMark x1="24341" y1="56564" x2="29615" y2="52674"/>
                        <a14:foregroundMark x1="28803" y1="60130" x2="28803" y2="62723"/>
                        <a14:foregroundMark x1="27383" y1="60292" x2="31034" y2="60292"/>
                        <a14:foregroundMark x1="31440" y1="64344" x2="25761" y2="64344"/>
                        <a14:foregroundMark x1="23732" y1="68720" x2="31440" y2="69044"/>
                        <a14:foregroundMark x1="32860" y1="72771" x2="31846" y2="76337"/>
                        <a14:foregroundMark x1="24341" y1="80551" x2="30629" y2="8168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35" y="0"/>
            <a:ext cx="1431730" cy="1791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37190-5F9C-4CAB-8DE2-89418110F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/>
          <a:stretch/>
        </p:blipFill>
        <p:spPr>
          <a:xfrm>
            <a:off x="5692762" y="218987"/>
            <a:ext cx="2088398" cy="1353866"/>
          </a:xfrm>
          <a:prstGeom prst="rect">
            <a:avLst/>
          </a:prstGeom>
          <a:effectLst>
            <a:outerShdw blurRad="50800" dist="38100" dir="18900000" sx="102000" sy="102000" algn="bl" rotWithShape="0">
              <a:schemeClr val="accent2"/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3D60C06-CDB7-4F1E-A402-530D2E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5" b="74101"/>
          <a:stretch/>
        </p:blipFill>
        <p:spPr bwMode="auto">
          <a:xfrm>
            <a:off x="1382554" y="800100"/>
            <a:ext cx="1754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53">
            <a:extLst>
              <a:ext uri="{FF2B5EF4-FFF2-40B4-BE49-F238E27FC236}">
                <a16:creationId xmlns:a16="http://schemas.microsoft.com/office/drawing/2014/main" id="{6550163B-A886-A87C-A514-B4E6DBC953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825" y="141288"/>
            <a:ext cx="5819775" cy="8572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is KEY</a:t>
            </a: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5" name="Picture 6" descr="https://static.classdojo.com/img/social_icons/logo-purple-min.png">
            <a:extLst>
              <a:ext uri="{FF2B5EF4-FFF2-40B4-BE49-F238E27FC236}">
                <a16:creationId xmlns:a16="http://schemas.microsoft.com/office/drawing/2014/main" id="{7BA7ECD6-71E9-F4DB-FD7A-5A2400BA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3" y="4158044"/>
            <a:ext cx="1138457" cy="8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7">
            <a:extLst>
              <a:ext uri="{FF2B5EF4-FFF2-40B4-BE49-F238E27FC236}">
                <a16:creationId xmlns:a16="http://schemas.microsoft.com/office/drawing/2014/main" id="{08F126AE-A891-4A37-77F4-DACC2EF88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875"/>
            <a:ext cx="3200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002060"/>
                </a:solidFill>
              </a:rPr>
              <a:t>Red Comm. Folder/Planners +</a:t>
            </a:r>
          </a:p>
          <a:p>
            <a:pPr eaLnBrk="1" hangingPunct="1"/>
            <a:r>
              <a:rPr lang="en-US" altLang="en-US" sz="1600" i="1" dirty="0">
                <a:solidFill>
                  <a:srgbClr val="002060"/>
                </a:solidFill>
              </a:rPr>
              <a:t>Building Marquee +</a:t>
            </a:r>
          </a:p>
          <a:p>
            <a:pPr eaLnBrk="1" hangingPunct="1"/>
            <a:r>
              <a:rPr lang="en-US" altLang="en-US" sz="1600" i="1" dirty="0">
                <a:solidFill>
                  <a:srgbClr val="002060"/>
                </a:solidFill>
              </a:rPr>
              <a:t>Parent Link +</a:t>
            </a:r>
          </a:p>
          <a:p>
            <a:pPr eaLnBrk="1" hangingPunct="1"/>
            <a:r>
              <a:rPr lang="en-US" altLang="en-US" sz="1600" i="1" dirty="0">
                <a:solidFill>
                  <a:srgbClr val="002060"/>
                </a:solidFill>
              </a:rPr>
              <a:t>Quarterly Conference PM+</a:t>
            </a:r>
          </a:p>
        </p:txBody>
      </p:sp>
      <p:sp>
        <p:nvSpPr>
          <p:cNvPr id="22538" name="AutoShape 17" descr="mage result for newsletter">
            <a:extLst>
              <a:ext uri="{FF2B5EF4-FFF2-40B4-BE49-F238E27FC236}">
                <a16:creationId xmlns:a16="http://schemas.microsoft.com/office/drawing/2014/main" id="{786DC1B5-F2FE-6440-0A48-7BB98A80E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52959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2539" name="Picture 21" descr="elated image">
            <a:extLst>
              <a:ext uri="{FF2B5EF4-FFF2-40B4-BE49-F238E27FC236}">
                <a16:creationId xmlns:a16="http://schemas.microsoft.com/office/drawing/2014/main" id="{57AA9807-EAED-242C-3708-C334D57B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19" y="3640138"/>
            <a:ext cx="1547149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1C3925D-415D-CC10-9866-996946F36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681" y="1162972"/>
            <a:ext cx="1924268" cy="383924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A16591-ECD0-8427-569F-C76CDF015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807" y="1162972"/>
            <a:ext cx="1717469" cy="2580353"/>
          </a:xfrm>
          <a:prstGeom prst="rect">
            <a:avLst/>
          </a:prstGeom>
        </p:spPr>
      </p:pic>
      <p:pic>
        <p:nvPicPr>
          <p:cNvPr id="13" name="Picture 1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AF085AD8-8277-8439-2E24-AD13C5E53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99" y="1162972"/>
            <a:ext cx="1615426" cy="2155895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CB59CAC-31C4-372E-C908-7CB70390F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785" y="1202055"/>
            <a:ext cx="2250701" cy="39414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BC2F568-01C1-B2B1-2903-233F41EF3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823" y="1047216"/>
            <a:ext cx="4790327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buClr>
                <a:srgbClr val="FFFFFF"/>
              </a:buClr>
            </a:pPr>
            <a:r>
              <a:rPr lang="en-US" altLang="en-US" sz="4400" b="1" dirty="0"/>
              <a:t>GO Green! </a:t>
            </a:r>
          </a:p>
        </p:txBody>
      </p:sp>
      <p:sp>
        <p:nvSpPr>
          <p:cNvPr id="24579" name="Text Placeholder 2">
            <a:extLst>
              <a:ext uri="{FF2B5EF4-FFF2-40B4-BE49-F238E27FC236}">
                <a16:creationId xmlns:a16="http://schemas.microsoft.com/office/drawing/2014/main" id="{BF37B1BB-F1AE-317D-1078-00BFFDC3C7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4156" y="2153986"/>
            <a:ext cx="4786993" cy="2386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1400"/>
              <a:t>Being green, environmentally friendly, promoting recycling, and teaching the students the importance of conserving the environment is another priority.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1400"/>
              <a:t> 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1400" b="1" u="sng"/>
              <a:t>Including Communication</a:t>
            </a:r>
            <a:r>
              <a:rPr lang="en-US" altLang="en-US" sz="1400"/>
              <a:t> 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1400"/>
              <a:t>Phone App, Website, Facebook, Class DoJo, Edsby, Markee’s, Building Postings, Flyers 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endParaRPr lang="en-US" altLang="en-US" sz="1400"/>
          </a:p>
        </p:txBody>
      </p:sp>
      <p:sp>
        <p:nvSpPr>
          <p:cNvPr id="24591" name="Freeform: Shape 24585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3831" y="0"/>
            <a:ext cx="3500169" cy="2709703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3" name="Freeform: Shape 24587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7372" y="0"/>
            <a:ext cx="3376630" cy="2586165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80" name="Picture 16" descr="going%2520green">
            <a:hlinkClick r:id="rId3"/>
            <a:extLst>
              <a:ext uri="{FF2B5EF4-FFF2-40B4-BE49-F238E27FC236}">
                <a16:creationId xmlns:a16="http://schemas.microsoft.com/office/drawing/2014/main" id="{CEFF966F-8713-D728-8FCE-ADC3DF71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5288" y="148351"/>
            <a:ext cx="1738217" cy="20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Freeform: Shape 24589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3552" y="2938538"/>
            <a:ext cx="2690448" cy="2204961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2" name="Freeform: Shape 24591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620" y="3061606"/>
            <a:ext cx="2567381" cy="2081894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81" name="Picture 18" descr="recycle20reuse20reduce">
            <a:hlinkClick r:id="rId5"/>
            <a:extLst>
              <a:ext uri="{FF2B5EF4-FFF2-40B4-BE49-F238E27FC236}">
                <a16:creationId xmlns:a16="http://schemas.microsoft.com/office/drawing/2014/main" id="{3CD68079-E17C-CD4F-E58A-C14251FE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3976" y="3577472"/>
            <a:ext cx="1442202" cy="14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7874</TotalTime>
  <Words>1949</Words>
  <Application>Microsoft Macintosh PowerPoint</Application>
  <PresentationFormat>On-screen Show (16:9)</PresentationFormat>
  <Paragraphs>331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AbcTeacher</vt:lpstr>
      <vt:lpstr>Arial</vt:lpstr>
      <vt:lpstr>Arial Rounded MT Bold</vt:lpstr>
      <vt:lpstr>Berlin Sans FB Demi</vt:lpstr>
      <vt:lpstr>Broadway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Our Instructional Team</vt:lpstr>
      <vt:lpstr>Charter Schools</vt:lpstr>
      <vt:lpstr>Title I Makes a Difference…</vt:lpstr>
      <vt:lpstr>PowerPoint Presentation</vt:lpstr>
      <vt:lpstr> Keys to Our Success</vt:lpstr>
      <vt:lpstr>Communication is KEY:</vt:lpstr>
      <vt:lpstr>GO Green! </vt:lpstr>
      <vt:lpstr>  Parent Active in Volunteering for Education</vt:lpstr>
      <vt:lpstr>SDHC Volunteer Required Form Clearance</vt:lpstr>
      <vt:lpstr>PTC - Parent Teacher Committee</vt:lpstr>
      <vt:lpstr>PTC - Parent Teacher Committee</vt:lpstr>
      <vt:lpstr>School Spirit / Support</vt:lpstr>
      <vt:lpstr>PowerPoint Presentation</vt:lpstr>
      <vt:lpstr>Parent Student Handbook</vt:lpstr>
      <vt:lpstr>Handbook : Agreement Compliance Form</vt:lpstr>
      <vt:lpstr>PowerPoint Presentation</vt:lpstr>
      <vt:lpstr>PowerPoint Presentation</vt:lpstr>
      <vt:lpstr>PowerPoint Presentation</vt:lpstr>
      <vt:lpstr>BPA HOURS OF OPERATION</vt:lpstr>
      <vt:lpstr>Important Arrival Details</vt:lpstr>
      <vt:lpstr>SDHC Student Nutrition Services Foods</vt:lpstr>
      <vt:lpstr>Lunch Payment Options</vt:lpstr>
      <vt:lpstr>PowerPoint Presentation</vt:lpstr>
      <vt:lpstr>Lead Day for Middle School: Grades 6 – 8 </vt:lpstr>
      <vt:lpstr>Supplies</vt:lpstr>
      <vt:lpstr>Arrival &amp; Dismissal: Main Schoolhouse</vt:lpstr>
      <vt:lpstr>Arrival &amp; Dismissal: PLC (Primary Learning Center)</vt:lpstr>
      <vt:lpstr>BridgePrep Academy of Tampa Before and Aftercare Payments </vt:lpstr>
      <vt:lpstr>Homework</vt:lpstr>
      <vt:lpstr>STAY CONNECTED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2015-2016 Parents</dc:title>
  <dc:creator>S. Mizzi (AP WONDER)</dc:creator>
  <cp:lastModifiedBy>Britney Colquitt</cp:lastModifiedBy>
  <cp:revision>94</cp:revision>
  <cp:lastPrinted>2016-07-27T13:32:10Z</cp:lastPrinted>
  <dcterms:modified xsi:type="dcterms:W3CDTF">2022-08-03T16:53:08Z</dcterms:modified>
</cp:coreProperties>
</file>